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60" r:id="rId2"/>
    <p:sldId id="441" r:id="rId3"/>
    <p:sldId id="434" r:id="rId4"/>
    <p:sldId id="512" r:id="rId5"/>
    <p:sldId id="513" r:id="rId6"/>
    <p:sldId id="486" r:id="rId7"/>
    <p:sldId id="492" r:id="rId8"/>
    <p:sldId id="493" r:id="rId9"/>
    <p:sldId id="495" r:id="rId10"/>
    <p:sldId id="496" r:id="rId11"/>
    <p:sldId id="497" r:id="rId12"/>
    <p:sldId id="499" r:id="rId13"/>
    <p:sldId id="500" r:id="rId14"/>
    <p:sldId id="476" r:id="rId15"/>
    <p:sldId id="502" r:id="rId16"/>
    <p:sldId id="505" r:id="rId17"/>
    <p:sldId id="506" r:id="rId18"/>
    <p:sldId id="514" r:id="rId19"/>
    <p:sldId id="508" r:id="rId20"/>
    <p:sldId id="515" r:id="rId21"/>
    <p:sldId id="517" r:id="rId22"/>
    <p:sldId id="51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-11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1970146-DAD6-2F4D-B20E-CF40BD76D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3A174E8-7CE5-4B41-A01A-F01085293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5C53E-CC7A-DE4A-940C-C7630A1951D9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169E89B-E8EF-7C47-B1E6-EB87893DD1CA}" type="slidenum">
              <a:rPr lang="en-US"/>
              <a:pPr/>
              <a:t>4</a:t>
            </a:fld>
            <a:endParaRPr lang="en-US"/>
          </a:p>
        </p:txBody>
      </p:sp>
      <p:sp>
        <p:nvSpPr>
          <p:cNvPr id="327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2084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9F4F70-EA8A-8745-9818-EF7C0D2CF0D1}" type="slidenum">
              <a:rPr lang="en-US"/>
              <a:pPr/>
              <a:t>5</a:t>
            </a:fld>
            <a:endParaRPr lang="en-US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E4968E8-2BF6-3B4F-9062-F15997E476E6}" type="slidenum">
              <a:rPr lang="en-US" sz="1200">
                <a:solidFill>
                  <a:srgbClr val="000000"/>
                </a:solidFill>
                <a:latin typeface="Tahoma" charset="0"/>
                <a:ea typeface="DejaVu Sans" charset="0"/>
                <a:cs typeface="DejaVu Sans" charset="0"/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</a:t>
            </a:fld>
            <a:endParaRPr lang="en-US" sz="1200">
              <a:solidFill>
                <a:srgbClr val="000000"/>
              </a:solidFill>
              <a:latin typeface="Tahoma" charset="0"/>
              <a:ea typeface="DejaVu Sans" charset="0"/>
              <a:cs typeface="DejaVu Sans" charset="0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latin typeface="Tahoma" charset="0"/>
              <a:ea typeface="DejaVu Sans" charset="0"/>
              <a:cs typeface="DejaVu Sans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latin typeface="Tahoma" charset="0"/>
              <a:ea typeface="DejaVu Sans" charset="0"/>
              <a:cs typeface="DejaVu Sans" charset="0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latin typeface="Tahoma" charset="0"/>
              <a:ea typeface="DejaVu Sans" charset="0"/>
              <a:cs typeface="DejaVu Sans" charset="0"/>
            </a:endParaRPr>
          </a:p>
        </p:txBody>
      </p:sp>
      <p:sp>
        <p:nvSpPr>
          <p:cNvPr id="33797" name="Text Box 5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4900" y="652463"/>
            <a:ext cx="4646613" cy="34845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8" name="Text Box 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217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7450" y="712788"/>
            <a:ext cx="4483100" cy="3362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49524" y="4360333"/>
            <a:ext cx="4958953" cy="407609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9720" tIns="44859" rIns="89720" bIns="44859" anchor="ctr">
            <a:prstTxWarp prst="textNoShape">
              <a:avLst/>
            </a:prstTxWarp>
          </a:bodyPr>
          <a:lstStyle/>
          <a:p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Times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0060F4A-F682-6644-8587-69D4105A5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9D80D1-1D59-AD49-A24D-5442A9C5F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BBD72B-33C9-0A41-9A47-41B1115EC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049A08-A2E8-BA41-981F-28C52E0EC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60D3A2-4D8A-E448-982B-0F3E0E7D2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7D40F7-E827-D84F-B1C9-F466CBD34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46C81E-8214-C74F-AC5A-0EB4F583B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CCBA98-3619-2446-BAAA-59182FD17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397CC0-462D-B743-B580-F6213E447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676390-520C-C947-9EFF-50820C578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D0A0BA-87FA-D143-9D8F-EC1B86C41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8D89974-0D30-804F-8A32-8651F57EA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+mj-lt"/>
          <a:ea typeface="ヒラギノ角ゴ Pro W3" charset="-128"/>
          <a:cs typeface="ヒラギノ角ゴ Pro W3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Times CY" pitchFamily="80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Times CY" pitchFamily="80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Times CY" pitchFamily="80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Times CY" pitchFamily="80" charset="0"/>
          <a:ea typeface="ヒラギノ角ゴ Pro W3" charset="-128"/>
          <a:cs typeface="ヒラギノ角ゴ Pro W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Times CY" pitchFamily="8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Times CY" pitchFamily="8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Times CY" pitchFamily="8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hlink"/>
          </a:solidFill>
          <a:latin typeface="Times CY" pitchFamily="8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Times" charset="0"/>
        <a:buChar char="•"/>
        <a:defRPr sz="3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Times" charset="0"/>
        <a:buChar char="•"/>
        <a:defRPr sz="2800">
          <a:solidFill>
            <a:schemeClr val="tx1"/>
          </a:solidFill>
          <a:latin typeface="+mn-lt"/>
          <a:ea typeface="ヒラギノ角ゴ Pro W3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Times" charset="0"/>
        <a:buChar char="•"/>
        <a:defRPr sz="2400">
          <a:solidFill>
            <a:schemeClr val="tx1"/>
          </a:solidFill>
          <a:latin typeface="+mn-lt"/>
          <a:ea typeface="ヒラギノ角ゴ Pro W3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Times" charset="0"/>
        <a:buChar char="•"/>
        <a:defRPr sz="2000">
          <a:solidFill>
            <a:schemeClr val="tx1"/>
          </a:solidFill>
          <a:latin typeface="+mn-lt"/>
          <a:ea typeface="ヒラギノ角ゴ Pro W3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Times" charset="0"/>
        <a:buChar char="•"/>
        <a:defRPr sz="2000">
          <a:solidFill>
            <a:schemeClr val="tx1"/>
          </a:solidFill>
          <a:latin typeface="+mn-lt"/>
          <a:ea typeface="ヒラギノ角ゴ Pro W3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Times" charset="0"/>
        <a:buChar char="•"/>
        <a:defRPr sz="2000">
          <a:solidFill>
            <a:schemeClr val="tx1"/>
          </a:solidFill>
          <a:latin typeface="+mn-lt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Times" charset="0"/>
        <a:buChar char="•"/>
        <a:defRPr sz="2000">
          <a:solidFill>
            <a:schemeClr val="tx1"/>
          </a:solidFill>
          <a:latin typeface="+mn-lt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Times" charset="0"/>
        <a:buChar char="•"/>
        <a:defRPr sz="2000">
          <a:solidFill>
            <a:schemeClr val="tx1"/>
          </a:solidFill>
          <a:latin typeface="+mn-lt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Times" charset="0"/>
        <a:buChar char="•"/>
        <a:defRPr sz="20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520495-908F-F54F-A876-364BF80A1379}" type="slidenum">
              <a:rPr lang="en-US"/>
              <a:pPr/>
              <a:t>1</a:t>
            </a:fld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828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Quicksort</a:t>
            </a:r>
            <a:r>
              <a:rPr lang="en-US" dirty="0" smtClean="0"/>
              <a:t> Revisited</a:t>
            </a:r>
            <a:endParaRPr lang="en-US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Corky </a:t>
            </a:r>
            <a:r>
              <a:rPr lang="en-US" dirty="0" smtClean="0"/>
              <a:t>Cartwright</a:t>
            </a:r>
          </a:p>
          <a:p>
            <a:pPr eaLnBrk="1" hangingPunct="1"/>
            <a:r>
              <a:rPr lang="en-US" dirty="0" smtClean="0"/>
              <a:t>Vivek Sarkar</a:t>
            </a:r>
          </a:p>
          <a:p>
            <a:pPr eaLnBrk="1" hangingPunct="1"/>
            <a:r>
              <a:rPr lang="en-US" dirty="0"/>
              <a:t>Department of Computer Science</a:t>
            </a:r>
          </a:p>
          <a:p>
            <a:pPr eaLnBrk="1" hangingPunct="1"/>
            <a:r>
              <a:rPr lang="en-US" dirty="0"/>
              <a:t>Rice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E446-764B-1D40-B115-5F544DBCF91C}" type="slidenum">
              <a:rPr lang="en-US"/>
              <a:pPr/>
              <a:t>10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Worst case for quicksort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In the worst case, recursion may be </a:t>
            </a:r>
            <a:r>
              <a:rPr lang="en-US" dirty="0" err="1">
                <a:solidFill>
                  <a:srgbClr val="000000"/>
                </a:solidFill>
                <a:latin typeface="Verdana" charset="0"/>
              </a:rPr>
              <a:t>n</a:t>
            </a:r>
            <a:r>
              <a:rPr lang="en-US" dirty="0">
                <a:solidFill>
                  <a:srgbClr val="000000"/>
                </a:solidFill>
              </a:rPr>
              <a:t> levels deep (for an array of size </a:t>
            </a:r>
            <a:r>
              <a:rPr lang="en-US" dirty="0" err="1">
                <a:solidFill>
                  <a:srgbClr val="000000"/>
                </a:solidFill>
                <a:latin typeface="Verdana" charset="0"/>
              </a:rPr>
              <a:t>n</a:t>
            </a:r>
            <a:r>
              <a:rPr lang="en-US" dirty="0">
                <a:solidFill>
                  <a:srgbClr val="000000"/>
                </a:solidFill>
              </a:rPr>
              <a:t>)</a:t>
            </a:r>
          </a:p>
          <a:p>
            <a:r>
              <a:rPr lang="en-US" dirty="0">
                <a:solidFill>
                  <a:srgbClr val="000000"/>
                </a:solidFill>
              </a:rPr>
              <a:t>But the partitioning work done at each level is still </a:t>
            </a:r>
            <a:r>
              <a:rPr lang="en-US" dirty="0" err="1">
                <a:solidFill>
                  <a:srgbClr val="000000"/>
                </a:solidFill>
                <a:latin typeface="Verdana" charset="0"/>
              </a:rPr>
              <a:t>n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err="1">
                <a:solidFill>
                  <a:srgbClr val="000000"/>
                </a:solidFill>
                <a:latin typeface="Verdana" charset="0"/>
              </a:rPr>
              <a:t>O(n</a:t>
            </a:r>
            <a:r>
              <a:rPr lang="en-US" dirty="0">
                <a:solidFill>
                  <a:srgbClr val="000000"/>
                </a:solidFill>
                <a:latin typeface="Verdana" charset="0"/>
              </a:rPr>
              <a:t>) * </a:t>
            </a:r>
            <a:r>
              <a:rPr lang="en-US" dirty="0" err="1">
                <a:solidFill>
                  <a:srgbClr val="000000"/>
                </a:solidFill>
                <a:latin typeface="Verdana" charset="0"/>
              </a:rPr>
              <a:t>O(n</a:t>
            </a:r>
            <a:r>
              <a:rPr lang="en-US" dirty="0">
                <a:solidFill>
                  <a:srgbClr val="000000"/>
                </a:solidFill>
                <a:latin typeface="Verdana" charset="0"/>
              </a:rPr>
              <a:t>) = O(n</a:t>
            </a:r>
            <a:r>
              <a:rPr lang="en-US" baseline="30000" dirty="0">
                <a:solidFill>
                  <a:srgbClr val="000000"/>
                </a:solidFill>
                <a:latin typeface="Verdana" charset="0"/>
              </a:rPr>
              <a:t>2</a:t>
            </a:r>
            <a:r>
              <a:rPr lang="en-US" dirty="0">
                <a:solidFill>
                  <a:srgbClr val="000000"/>
                </a:solidFill>
                <a:latin typeface="Verdana" charset="0"/>
              </a:rPr>
              <a:t>)</a:t>
            </a:r>
          </a:p>
          <a:p>
            <a:r>
              <a:rPr lang="en-US" dirty="0">
                <a:solidFill>
                  <a:srgbClr val="000000"/>
                </a:solidFill>
              </a:rPr>
              <a:t>So worst case for </a:t>
            </a:r>
            <a:r>
              <a:rPr lang="en-US" dirty="0" err="1">
                <a:solidFill>
                  <a:srgbClr val="000000"/>
                </a:solidFill>
              </a:rPr>
              <a:t>Quicksort</a:t>
            </a:r>
            <a:r>
              <a:rPr lang="en-US" dirty="0">
                <a:solidFill>
                  <a:srgbClr val="000000"/>
                </a:solidFill>
              </a:rPr>
              <a:t> is</a:t>
            </a:r>
            <a:r>
              <a:rPr lang="en-US" dirty="0">
                <a:solidFill>
                  <a:srgbClr val="000000"/>
                </a:solidFill>
                <a:latin typeface="Verdana" charset="0"/>
              </a:rPr>
              <a:t> O(n</a:t>
            </a:r>
            <a:r>
              <a:rPr lang="en-US" baseline="30000" dirty="0">
                <a:solidFill>
                  <a:srgbClr val="000000"/>
                </a:solidFill>
                <a:latin typeface="Verdana" charset="0"/>
              </a:rPr>
              <a:t>2</a:t>
            </a:r>
            <a:r>
              <a:rPr lang="en-US" dirty="0">
                <a:solidFill>
                  <a:srgbClr val="000000"/>
                </a:solidFill>
                <a:latin typeface="Verdana" charset="0"/>
              </a:rPr>
              <a:t>)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When</a:t>
            </a:r>
            <a:r>
              <a:rPr lang="en-US" dirty="0" smtClean="0">
                <a:solidFill>
                  <a:srgbClr val="000000"/>
                </a:solidFill>
              </a:rPr>
              <a:t> can </a:t>
            </a:r>
            <a:r>
              <a:rPr lang="en-US" dirty="0">
                <a:solidFill>
                  <a:srgbClr val="000000"/>
                </a:solidFill>
              </a:rPr>
              <a:t>this happen?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e.g., when </a:t>
            </a:r>
            <a:r>
              <a:rPr lang="en-US" dirty="0">
                <a:solidFill>
                  <a:srgbClr val="000000"/>
                </a:solidFill>
              </a:rPr>
              <a:t>the array is sorted to begin with!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71EA1-ED2C-834E-AAF4-D52D48A771E6}" type="slidenum">
              <a:rPr lang="en-US"/>
              <a:pPr/>
              <a:t>11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case for quicksort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924800" cy="4572000"/>
          </a:xfrm>
        </p:spPr>
        <p:txBody>
          <a:bodyPr/>
          <a:lstStyle/>
          <a:p>
            <a:r>
              <a:rPr lang="en-US" sz="2800" dirty="0">
                <a:solidFill>
                  <a:srgbClr val="000000"/>
                </a:solidFill>
              </a:rPr>
              <a:t>If the array is sorted to begin with, </a:t>
            </a:r>
            <a:r>
              <a:rPr lang="en-US" sz="2800" dirty="0" err="1">
                <a:solidFill>
                  <a:srgbClr val="000000"/>
                </a:solidFill>
              </a:rPr>
              <a:t>Quicksort</a:t>
            </a:r>
            <a:r>
              <a:rPr lang="en-US" sz="2800" dirty="0">
                <a:solidFill>
                  <a:srgbClr val="000000"/>
                </a:solidFill>
              </a:rPr>
              <a:t> is terrible: 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O(n</a:t>
            </a:r>
            <a:r>
              <a:rPr lang="en-US" sz="2800" baseline="30000" dirty="0">
                <a:solidFill>
                  <a:srgbClr val="000000"/>
                </a:solidFill>
                <a:latin typeface="Verdana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)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It is possible to construct other bad cases</a:t>
            </a:r>
          </a:p>
          <a:p>
            <a:r>
              <a:rPr lang="en-US" sz="2800" dirty="0">
                <a:solidFill>
                  <a:srgbClr val="000000"/>
                </a:solidFill>
              </a:rPr>
              <a:t>However, </a:t>
            </a:r>
            <a:r>
              <a:rPr lang="en-US" sz="2800" dirty="0" err="1">
                <a:solidFill>
                  <a:srgbClr val="000000"/>
                </a:solidFill>
              </a:rPr>
              <a:t>Quicksort</a:t>
            </a:r>
            <a:r>
              <a:rPr lang="en-US" sz="2800" dirty="0">
                <a:solidFill>
                  <a:srgbClr val="000000"/>
                </a:solidFill>
              </a:rPr>
              <a:t> is </a:t>
            </a:r>
            <a:r>
              <a:rPr lang="en-US" sz="2800" i="1" dirty="0">
                <a:solidFill>
                  <a:srgbClr val="000000"/>
                </a:solidFill>
              </a:rPr>
              <a:t>usually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Verdana" charset="0"/>
              </a:rPr>
              <a:t>O(n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 log</a:t>
            </a:r>
            <a:r>
              <a:rPr lang="en-US" sz="2800" baseline="-25000" dirty="0">
                <a:solidFill>
                  <a:srgbClr val="000000"/>
                </a:solidFill>
                <a:latin typeface="Verdana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n)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The constants are so good that </a:t>
            </a:r>
            <a:r>
              <a:rPr lang="en-US" sz="2800" dirty="0" err="1">
                <a:solidFill>
                  <a:srgbClr val="000000"/>
                </a:solidFill>
              </a:rPr>
              <a:t>Quicksort</a:t>
            </a:r>
            <a:r>
              <a:rPr lang="en-US" sz="2800" dirty="0">
                <a:solidFill>
                  <a:srgbClr val="000000"/>
                </a:solidFill>
              </a:rPr>
              <a:t> is generally the fastest algorithm known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A lot of </a:t>
            </a:r>
            <a:r>
              <a:rPr lang="en-US" sz="2800" dirty="0">
                <a:solidFill>
                  <a:srgbClr val="000000"/>
                </a:solidFill>
              </a:rPr>
              <a:t>real-world sorting is done by </a:t>
            </a:r>
            <a:r>
              <a:rPr lang="en-US" sz="2800" dirty="0" err="1">
                <a:solidFill>
                  <a:srgbClr val="000000"/>
                </a:solidFill>
              </a:rPr>
              <a:t>Quicksort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31D2-C577-C443-80AD-8AF22237761F}" type="slidenum">
              <a:rPr lang="en-US"/>
              <a:pPr/>
              <a:t>12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Picking a better pivot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000000"/>
                </a:solidFill>
              </a:rPr>
              <a:t>Before, we picked the </a:t>
            </a:r>
            <a:r>
              <a:rPr lang="en-US" sz="2800" i="1" dirty="0">
                <a:solidFill>
                  <a:srgbClr val="000000"/>
                </a:solidFill>
              </a:rPr>
              <a:t>first</a:t>
            </a:r>
            <a:r>
              <a:rPr lang="en-US" sz="2800" dirty="0">
                <a:solidFill>
                  <a:srgbClr val="000000"/>
                </a:solidFill>
              </a:rPr>
              <a:t> element of the </a:t>
            </a:r>
            <a:r>
              <a:rPr lang="en-US" sz="2800" dirty="0" err="1">
                <a:solidFill>
                  <a:srgbClr val="000000"/>
                </a:solidFill>
              </a:rPr>
              <a:t>subarray</a:t>
            </a:r>
            <a:r>
              <a:rPr lang="en-US" sz="2800" dirty="0">
                <a:solidFill>
                  <a:srgbClr val="000000"/>
                </a:solidFill>
              </a:rPr>
              <a:t> to use as a pivot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If the array is already sorted, this results in </a:t>
            </a: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O(n</a:t>
            </a:r>
            <a:r>
              <a:rPr lang="en-US" sz="2400" baseline="30000" dirty="0">
                <a:solidFill>
                  <a:srgbClr val="000000"/>
                </a:solidFill>
                <a:latin typeface="Trebuchet MS" charset="0"/>
              </a:rPr>
              <a:t>2</a:t>
            </a: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)</a:t>
            </a:r>
            <a:r>
              <a:rPr lang="en-US" sz="2400" dirty="0">
                <a:solidFill>
                  <a:srgbClr val="000000"/>
                </a:solidFill>
              </a:rPr>
              <a:t> behavior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It’s no better if we pick the </a:t>
            </a:r>
            <a:r>
              <a:rPr lang="en-US" sz="2400" i="1" dirty="0">
                <a:solidFill>
                  <a:srgbClr val="000000"/>
                </a:solidFill>
              </a:rPr>
              <a:t>last</a:t>
            </a:r>
            <a:r>
              <a:rPr lang="en-US" sz="2400" dirty="0">
                <a:solidFill>
                  <a:srgbClr val="000000"/>
                </a:solidFill>
              </a:rPr>
              <a:t> element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000000"/>
                </a:solidFill>
              </a:rPr>
              <a:t>We could do an </a:t>
            </a:r>
            <a:r>
              <a:rPr lang="en-US" sz="2800" i="1" dirty="0">
                <a:solidFill>
                  <a:srgbClr val="000000"/>
                </a:solidFill>
              </a:rPr>
              <a:t>optimal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quicksort</a:t>
            </a:r>
            <a:r>
              <a:rPr lang="en-US" sz="2800" dirty="0">
                <a:solidFill>
                  <a:srgbClr val="000000"/>
                </a:solidFill>
              </a:rPr>
              <a:t> (</a:t>
            </a:r>
            <a:r>
              <a:rPr lang="en-US" sz="2800" dirty="0" smtClean="0">
                <a:solidFill>
                  <a:srgbClr val="000000"/>
                </a:solidFill>
              </a:rPr>
              <a:t>guaranteed </a:t>
            </a:r>
            <a:r>
              <a:rPr lang="en-US" sz="2800" dirty="0" err="1" smtClean="0">
                <a:solidFill>
                  <a:srgbClr val="000000"/>
                </a:solidFill>
                <a:latin typeface="Trebuchet MS" charset="0"/>
              </a:rPr>
              <a:t>O</a:t>
            </a:r>
            <a:r>
              <a:rPr lang="en-US" sz="2800" dirty="0" err="1">
                <a:solidFill>
                  <a:srgbClr val="000000"/>
                </a:solidFill>
                <a:latin typeface="Trebuchet MS" charset="0"/>
              </a:rPr>
              <a:t>(n</a:t>
            </a:r>
            <a:r>
              <a:rPr lang="en-US" sz="2800" dirty="0">
                <a:solidFill>
                  <a:srgbClr val="000000"/>
                </a:solidFill>
                <a:latin typeface="Trebuchet MS" charset="0"/>
              </a:rPr>
              <a:t> log </a:t>
            </a:r>
            <a:r>
              <a:rPr lang="en-US" sz="2800" dirty="0" err="1">
                <a:solidFill>
                  <a:srgbClr val="000000"/>
                </a:solidFill>
                <a:latin typeface="Trebuchet MS" charset="0"/>
              </a:rPr>
              <a:t>n</a:t>
            </a:r>
            <a:r>
              <a:rPr lang="en-US" sz="2800" dirty="0">
                <a:solidFill>
                  <a:srgbClr val="000000"/>
                </a:solidFill>
                <a:latin typeface="Trebuchet MS" charset="0"/>
              </a:rPr>
              <a:t>)</a:t>
            </a:r>
            <a:r>
              <a:rPr lang="en-US" sz="2800" dirty="0">
                <a:solidFill>
                  <a:srgbClr val="000000"/>
                </a:solidFill>
              </a:rPr>
              <a:t>) if we always picked a pivot value that exactly cuts the array in half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Such a value is called a median: half of the values in the array are larger, half are smaller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The easiest way to find the median is to </a:t>
            </a:r>
            <a:r>
              <a:rPr lang="en-US" sz="2400" i="1" dirty="0">
                <a:solidFill>
                  <a:srgbClr val="000000"/>
                </a:solidFill>
              </a:rPr>
              <a:t>sort</a:t>
            </a:r>
            <a:r>
              <a:rPr lang="en-US" sz="2400" dirty="0">
                <a:solidFill>
                  <a:srgbClr val="000000"/>
                </a:solidFill>
              </a:rPr>
              <a:t> the array and pick the value in the middle (!)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169D-79F7-C74C-9655-EEF43831A8A7}" type="slidenum">
              <a:rPr lang="en-US"/>
              <a:pPr/>
              <a:t>13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Median of three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Obviously, it doesn’t make sense to sort the array in order to find the median to use as a </a:t>
            </a:r>
            <a:r>
              <a:rPr lang="en-US" sz="2400" dirty="0" smtClean="0">
                <a:solidFill>
                  <a:srgbClr val="000000"/>
                </a:solidFill>
              </a:rPr>
              <a:t>pivot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There are faster more advanced algorithms to find the median that we’ll ignore </a:t>
            </a:r>
            <a:r>
              <a:rPr lang="en-US" sz="2000" smtClean="0">
                <a:solidFill>
                  <a:srgbClr val="000000"/>
                </a:solidFill>
              </a:rPr>
              <a:t>for today</a:t>
            </a:r>
            <a:endParaRPr lang="en-US" sz="200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Instead, compare just </a:t>
            </a:r>
            <a:r>
              <a:rPr lang="en-US" sz="2400" i="1" dirty="0">
                <a:solidFill>
                  <a:srgbClr val="000000"/>
                </a:solidFill>
              </a:rPr>
              <a:t>three</a:t>
            </a:r>
            <a:r>
              <a:rPr lang="en-US" sz="2400" dirty="0">
                <a:solidFill>
                  <a:srgbClr val="000000"/>
                </a:solidFill>
              </a:rPr>
              <a:t> elements of our (</a:t>
            </a:r>
            <a:r>
              <a:rPr lang="en-US" sz="2400" dirty="0" err="1">
                <a:solidFill>
                  <a:srgbClr val="000000"/>
                </a:solidFill>
              </a:rPr>
              <a:t>sub)array</a:t>
            </a:r>
            <a:r>
              <a:rPr lang="en-US" sz="2400" dirty="0">
                <a:solidFill>
                  <a:srgbClr val="000000"/>
                </a:solidFill>
              </a:rPr>
              <a:t>—the first, the last, and the middle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rgbClr val="000000"/>
                </a:solidFill>
              </a:rPr>
              <a:t>Take the </a:t>
            </a:r>
            <a:r>
              <a:rPr lang="en-US" sz="2000" i="1" dirty="0">
                <a:solidFill>
                  <a:srgbClr val="000000"/>
                </a:solidFill>
              </a:rPr>
              <a:t>median</a:t>
            </a:r>
            <a:r>
              <a:rPr lang="en-US" sz="2000" dirty="0">
                <a:solidFill>
                  <a:srgbClr val="000000"/>
                </a:solidFill>
              </a:rPr>
              <a:t> (middle value) of these </a:t>
            </a:r>
            <a:r>
              <a:rPr lang="en-US" sz="2000" dirty="0" smtClean="0">
                <a:solidFill>
                  <a:srgbClr val="000000"/>
                </a:solidFill>
              </a:rPr>
              <a:t>three as </a:t>
            </a:r>
            <a:r>
              <a:rPr lang="en-US" sz="2000" dirty="0">
                <a:solidFill>
                  <a:srgbClr val="000000"/>
                </a:solidFill>
              </a:rPr>
              <a:t>pivot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rgbClr val="000000"/>
                </a:solidFill>
              </a:rPr>
              <a:t>It’s possible (but</a:t>
            </a:r>
            <a:r>
              <a:rPr lang="en-US" sz="2000" dirty="0" smtClean="0">
                <a:solidFill>
                  <a:srgbClr val="000000"/>
                </a:solidFill>
              </a:rPr>
              <a:t> less likely) </a:t>
            </a:r>
            <a:r>
              <a:rPr lang="en-US" sz="2000" dirty="0">
                <a:solidFill>
                  <a:srgbClr val="000000"/>
                </a:solidFill>
              </a:rPr>
              <a:t>to construct cases which will make this technique </a:t>
            </a:r>
            <a:r>
              <a:rPr lang="en-US" sz="2000" dirty="0">
                <a:solidFill>
                  <a:srgbClr val="000000"/>
                </a:solidFill>
                <a:latin typeface="Trebuchet MS" charset="0"/>
              </a:rPr>
              <a:t>O(n</a:t>
            </a:r>
            <a:r>
              <a:rPr lang="en-US" sz="2000" baseline="30000" dirty="0">
                <a:solidFill>
                  <a:srgbClr val="000000"/>
                </a:solidFill>
                <a:latin typeface="Trebuchet MS" charset="0"/>
              </a:rPr>
              <a:t>2</a:t>
            </a:r>
            <a:r>
              <a:rPr lang="en-US" sz="2000" dirty="0" smtClean="0">
                <a:solidFill>
                  <a:srgbClr val="000000"/>
                </a:solidFill>
                <a:latin typeface="Trebuchet MS" charset="0"/>
              </a:rPr>
              <a:t>)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000000"/>
              </a:solidFill>
              <a:latin typeface="Trebuchet MS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For simplicity, we  will continue with first element as pivot in the rest of this lecture.</a:t>
            </a:r>
            <a:endParaRPr lang="en-US" sz="2400" dirty="0">
              <a:solidFill>
                <a:srgbClr val="000000"/>
              </a:solidFill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387475" y="661987"/>
            <a:ext cx="8061325" cy="938213"/>
          </a:xfrm>
        </p:spPr>
        <p:txBody>
          <a:bodyPr/>
          <a:lstStyle/>
          <a:p>
            <a:r>
              <a:rPr lang="en-US" sz="3600" dirty="0" smtClean="0">
                <a:ea typeface="ＭＳ Ｐゴシック" pitchFamily="-65" charset="-128"/>
                <a:cs typeface="ＭＳ Ｐゴシック" pitchFamily="-65" charset="-128"/>
              </a:rPr>
              <a:t>Functional version of </a:t>
            </a:r>
            <a:r>
              <a:rPr lang="en-US" sz="3600" dirty="0" err="1" smtClean="0">
                <a:ea typeface="ＭＳ Ｐゴシック" pitchFamily="-65" charset="-128"/>
                <a:cs typeface="ＭＳ Ｐゴシック" pitchFamily="-65" charset="-128"/>
              </a:rPr>
              <a:t>Quicksort</a:t>
            </a:r>
            <a:r>
              <a:rPr lang="en-US" sz="3600" dirty="0" smtClean="0">
                <a:ea typeface="ＭＳ Ｐゴシック" pitchFamily="-65" charset="-128"/>
                <a:cs typeface="ＭＳ Ｐゴシック" pitchFamily="-65" charset="-128"/>
              </a:rPr>
              <a:t> </a:t>
            </a:r>
            <a:br>
              <a:rPr lang="en-US" sz="3600" dirty="0" smtClean="0">
                <a:ea typeface="ＭＳ Ｐゴシック" pitchFamily="-65" charset="-128"/>
                <a:cs typeface="ＭＳ Ｐゴシック" pitchFamily="-65" charset="-128"/>
              </a:rPr>
            </a:br>
            <a:r>
              <a:rPr lang="en-US" sz="3600" dirty="0" smtClean="0">
                <a:ea typeface="ＭＳ Ｐゴシック" pitchFamily="-65" charset="-128"/>
                <a:cs typeface="ＭＳ Ｐゴシック" pitchFamily="-65" charset="-128"/>
              </a:rPr>
              <a:t>in Java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00050" y="2078037"/>
            <a:ext cx="8582025" cy="5541963"/>
          </a:xfrm>
        </p:spPr>
        <p:txBody>
          <a:bodyPr/>
          <a:lstStyle/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public static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quickSort(ArrayList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 a) {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if (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a.isEmpty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()) return new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 left = new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 mid = new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&lt;Integer&gt;();  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 right = new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&lt;Integer&gt;(); 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for (Integer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: a)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    if (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&lt; a.get(0) )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left.add(i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); // Use element 0 as pivot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    else if (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&gt; a.get(0))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right.add(i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    else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mid.add(i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)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left_s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=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quickSort(left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right_s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=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quickSort(right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); 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     return </a:t>
            </a:r>
            <a:r>
              <a:rPr lang="en-US" sz="2000" dirty="0" err="1" smtClean="0">
                <a:ea typeface="ＭＳ Ｐゴシック" pitchFamily="-65" charset="-128"/>
                <a:cs typeface="ＭＳ Ｐゴシック" pitchFamily="-65" charset="-128"/>
              </a:rPr>
              <a:t>left_s.addAll(mid).addAll(right_s</a:t>
            </a: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</a:p>
          <a:p>
            <a:pPr>
              <a:buFont typeface="Comic Sans MS" charset="0"/>
              <a:buNone/>
            </a:pPr>
            <a:r>
              <a:rPr lang="en-US" sz="2000" dirty="0" smtClean="0">
                <a:ea typeface="ＭＳ Ｐゴシック" pitchFamily="-65" charset="-128"/>
                <a:cs typeface="ＭＳ Ｐゴシック" pitchFamily="-65" charset="-128"/>
              </a:rPr>
              <a:t>}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387475" y="661987"/>
            <a:ext cx="8061325" cy="938213"/>
          </a:xfrm>
        </p:spPr>
        <p:txBody>
          <a:bodyPr/>
          <a:lstStyle/>
          <a:p>
            <a:r>
              <a:rPr lang="en-US" sz="3600" dirty="0" smtClean="0">
                <a:ea typeface="ＭＳ Ｐゴシック" pitchFamily="-65" charset="-128"/>
                <a:cs typeface="ＭＳ Ｐゴシック" pitchFamily="-65" charset="-128"/>
              </a:rPr>
              <a:t>Reprise: Task Decomposition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00050" y="1905000"/>
            <a:ext cx="8582025" cy="5541963"/>
          </a:xfrm>
        </p:spPr>
        <p:txBody>
          <a:bodyPr/>
          <a:lstStyle/>
          <a:p>
            <a:pPr>
              <a:buFont typeface="Comic Sans MS" charset="0"/>
              <a:buNone/>
            </a:pP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public static </a:t>
            </a:r>
            <a:r>
              <a:rPr lang="en-US" sz="15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500" dirty="0" err="1" smtClean="0">
                <a:ea typeface="ＭＳ Ｐゴシック" pitchFamily="-65" charset="-128"/>
                <a:cs typeface="ＭＳ Ｐゴシック" pitchFamily="-65" charset="-128"/>
              </a:rPr>
              <a:t>quickSort(ArrayList</a:t>
            </a: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&lt;Integer&gt; a) {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if (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a.isEmpty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()) return new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&lt;Integer&gt; left = new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&lt;Integer&gt; mid = new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&lt;Integer&gt;();  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&lt;Integer&gt; right = new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&lt;Integer&gt;(); 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for (Integer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: a)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    if (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&lt; a.get(0) )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left.add(i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); // Use element 0 as pivot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    else if (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&gt; a.get(0))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right.add(i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    else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mid.add(i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)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     final </a:t>
            </a:r>
            <a:r>
              <a:rPr lang="en-US" sz="15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500" dirty="0" err="1" smtClean="0">
                <a:ea typeface="ＭＳ Ｐゴシック" pitchFamily="-65" charset="-128"/>
                <a:cs typeface="ＭＳ Ｐゴシック" pitchFamily="-65" charset="-128"/>
              </a:rPr>
              <a:t>left_f</a:t>
            </a: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 = left, </a:t>
            </a:r>
            <a:r>
              <a:rPr lang="en-US" sz="1500" dirty="0" err="1" smtClean="0">
                <a:ea typeface="ＭＳ Ｐゴシック" pitchFamily="-65" charset="-128"/>
                <a:cs typeface="ＭＳ Ｐゴシック" pitchFamily="-65" charset="-128"/>
              </a:rPr>
              <a:t>right_f</a:t>
            </a: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 = right; 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// QUESTION: why do we need these?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left_c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new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&lt;Integer&gt;&gt;() {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 public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call() { return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quickSort(left_f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); } } ;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right_c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new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&lt;Integer&gt;&gt;() {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 public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call() { return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quickSort(right_f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); } } ;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// QUESTION: where can we place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left_c.call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() and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right_c.call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()?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. . .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}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387475" y="661987"/>
            <a:ext cx="8061325" cy="938213"/>
          </a:xfrm>
        </p:spPr>
        <p:txBody>
          <a:bodyPr/>
          <a:lstStyle/>
          <a:p>
            <a:r>
              <a:rPr lang="en-US" sz="3600" dirty="0" smtClean="0">
                <a:ea typeface="ＭＳ Ｐゴシック" pitchFamily="-65" charset="-128"/>
                <a:cs typeface="ＭＳ Ｐゴシック" pitchFamily="-65" charset="-128"/>
              </a:rPr>
              <a:t>Original Task Order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00050" y="2078037"/>
            <a:ext cx="8582025" cy="5541963"/>
          </a:xfrm>
        </p:spPr>
        <p:txBody>
          <a:bodyPr/>
          <a:lstStyle/>
          <a:p>
            <a:pPr>
              <a:buFont typeface="Comic Sans MS" charset="0"/>
              <a:buNone/>
            </a:pP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public static </a:t>
            </a:r>
            <a:r>
              <a:rPr lang="en-US" sz="15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500" dirty="0" err="1" smtClean="0">
                <a:ea typeface="ＭＳ Ｐゴシック" pitchFamily="-65" charset="-128"/>
                <a:cs typeface="ＭＳ Ｐゴシック" pitchFamily="-65" charset="-128"/>
              </a:rPr>
              <a:t>quickSort(ArrayList</a:t>
            </a: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&lt;Integer&gt; a) {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if (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a.isEmpty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()) return new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 left = new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 mid = new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&lt;Integer&gt;();  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 right = new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&lt;Integer&gt;(); 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for (Integer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: a)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    if (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&lt; a.get(0) )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left.add(i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); // Use element 0 as pivot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    else if (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&gt; a.get(0))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right.add(i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    else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mid.add(i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)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final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left_f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= left,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right_f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= right;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left_c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new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&lt;Integer&gt;&gt;() {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 public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call() { return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quickSort(left_f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); } } ;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right_c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new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&lt;Integer&gt;&gt;() {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 public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call() { return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quickSort(right_f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); } } ;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left_s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left_s.call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();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right_s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right_c.call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();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return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left_s.addAll(mid).addAll(right_s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  <a:endParaRPr lang="en-US" sz="1500" dirty="0" smtClean="0"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387475" y="661987"/>
            <a:ext cx="8061325" cy="938213"/>
          </a:xfrm>
        </p:spPr>
        <p:txBody>
          <a:bodyPr/>
          <a:lstStyle/>
          <a:p>
            <a:r>
              <a:rPr lang="en-US" sz="3600" dirty="0" smtClean="0">
                <a:ea typeface="ＭＳ Ｐゴシック" pitchFamily="-65" charset="-128"/>
                <a:cs typeface="ＭＳ Ｐゴシック" pitchFamily="-65" charset="-128"/>
              </a:rPr>
              <a:t>Alternate Task Order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00050" y="2078037"/>
            <a:ext cx="8582025" cy="5541963"/>
          </a:xfrm>
        </p:spPr>
        <p:txBody>
          <a:bodyPr/>
          <a:lstStyle/>
          <a:p>
            <a:pPr>
              <a:buFont typeface="Comic Sans MS" charset="0"/>
              <a:buNone/>
            </a:pP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public static </a:t>
            </a:r>
            <a:r>
              <a:rPr lang="en-US" sz="15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500" dirty="0" err="1" smtClean="0">
                <a:ea typeface="ＭＳ Ｐゴシック" pitchFamily="-65" charset="-128"/>
                <a:cs typeface="ＭＳ Ｐゴシック" pitchFamily="-65" charset="-128"/>
              </a:rPr>
              <a:t>quickSort(ArrayList</a:t>
            </a: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&lt;Integer&gt; a) {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if (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a.isEmpty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()) return new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 left = new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 mid = new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&lt;Integer&gt;();  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 right = new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&lt;Integer&gt;(); 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for (Integer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: a)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    if (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&lt; a.get(0) )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left.add(i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); // Use element 0 as pivot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    else if (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&gt; a.get(0))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right.add(i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    else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mid.add(i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)</a:t>
            </a:r>
          </a:p>
          <a:p>
            <a:pPr>
              <a:buFont typeface="Comic Sans MS" charset="0"/>
              <a:buNone/>
            </a:pP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    final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left_f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= left, </a:t>
            </a:r>
            <a:r>
              <a:rPr lang="en-US" sz="1400" dirty="0" err="1" smtClean="0">
                <a:ea typeface="ＭＳ Ｐゴシック" pitchFamily="-65" charset="-128"/>
                <a:cs typeface="ＭＳ Ｐゴシック" pitchFamily="-65" charset="-128"/>
              </a:rPr>
              <a:t>right_f</a:t>
            </a:r>
            <a:r>
              <a:rPr lang="en-US" sz="1400" dirty="0" smtClean="0">
                <a:ea typeface="ＭＳ Ｐゴシック" pitchFamily="-65" charset="-128"/>
                <a:cs typeface="ＭＳ Ｐゴシック" pitchFamily="-65" charset="-128"/>
              </a:rPr>
              <a:t> = right;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left_c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new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&lt;Integer&gt;&gt;() {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 public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call() { return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quickSort(left_f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); } } ;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right_c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new Callable&lt;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&lt;Integer&gt;&gt;() {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 public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call() { return </a:t>
            </a:r>
            <a:r>
              <a:rPr lang="en-US" sz="15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quickSort(right_f</a:t>
            </a: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); } } ;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right_s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right_c.call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();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left_s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</a:t>
            </a:r>
            <a:r>
              <a:rPr lang="en-US" sz="16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left_s.call</a:t>
            </a:r>
            <a:r>
              <a:rPr lang="en-US" sz="16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();</a:t>
            </a:r>
          </a:p>
          <a:p>
            <a:pPr>
              <a:buFont typeface="Comic Sans MS" charset="0"/>
              <a:buNone/>
            </a:pP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     return </a:t>
            </a:r>
            <a:r>
              <a:rPr lang="en-US" sz="1600" dirty="0" err="1" smtClean="0">
                <a:ea typeface="ＭＳ Ｐゴシック" pitchFamily="-65" charset="-128"/>
                <a:cs typeface="ＭＳ Ｐゴシック" pitchFamily="-65" charset="-128"/>
              </a:rPr>
              <a:t>left_s.addAll(mid).addAll(right_s</a:t>
            </a:r>
            <a:r>
              <a:rPr lang="en-US" sz="16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</a:p>
          <a:p>
            <a:pPr>
              <a:buFont typeface="Comic Sans MS" charset="0"/>
              <a:buNone/>
            </a:pPr>
            <a:r>
              <a:rPr lang="en-US" sz="1500" dirty="0" smtClean="0">
                <a:ea typeface="ＭＳ Ｐゴシック" pitchFamily="-65" charset="-128"/>
                <a:cs typeface="ＭＳ Ｐゴシック" pitchFamily="-65" charset="-128"/>
              </a:rPr>
              <a:t>}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Sequential to Parallel Task Decomposition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3581400" cy="163988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/>
              <a:t>Key Observation:</a:t>
            </a:r>
          </a:p>
          <a:p>
            <a:pPr>
              <a:buNone/>
            </a:pPr>
            <a:r>
              <a:rPr lang="en-US" dirty="0" smtClean="0"/>
              <a:t>	If two </a:t>
            </a:r>
            <a:r>
              <a:rPr lang="en-US" i="1" dirty="0" smtClean="0"/>
              <a:t>functional</a:t>
            </a:r>
            <a:r>
              <a:rPr lang="en-US" dirty="0" smtClean="0"/>
              <a:t> tasks can be executed in any order, they can also be executed </a:t>
            </a:r>
            <a:r>
              <a:rPr lang="en-US" i="1" dirty="0" smtClean="0"/>
              <a:t>in parallel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 211, Spring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49A08-A2E8-BA41-981F-28C52E0EC4B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5105400" y="3886200"/>
            <a:ext cx="2198687" cy="2105025"/>
            <a:chOff x="1154113" y="4232275"/>
            <a:chExt cx="2198687" cy="2105025"/>
          </a:xfrm>
        </p:grpSpPr>
        <p:graphicFrame>
          <p:nvGraphicFramePr>
            <p:cNvPr id="17" name="Object 2"/>
            <p:cNvGraphicFramePr>
              <a:graphicFrameLocks noChangeAspect="1"/>
            </p:cNvGraphicFramePr>
            <p:nvPr/>
          </p:nvGraphicFramePr>
          <p:xfrm>
            <a:off x="1158875" y="4241800"/>
            <a:ext cx="2193925" cy="2095500"/>
          </p:xfrm>
          <a:graphic>
            <a:graphicData uri="http://schemas.openxmlformats.org/presentationml/2006/ole">
              <p:oleObj spid="_x0000_s309251" name="Photo Editor Photo" r:id="rId3" imgW="5095238" imgH="4963218" progId="">
                <p:embed/>
              </p:oleObj>
            </a:graphicData>
          </a:graphic>
        </p:graphicFrame>
        <p:sp>
          <p:nvSpPr>
            <p:cNvPr id="18" name="Rectangle 150"/>
            <p:cNvSpPr>
              <a:spLocks noChangeArrowheads="1"/>
            </p:cNvSpPr>
            <p:nvPr/>
          </p:nvSpPr>
          <p:spPr bwMode="auto">
            <a:xfrm>
              <a:off x="2254250" y="4259263"/>
              <a:ext cx="1079500" cy="1033462"/>
            </a:xfrm>
            <a:prstGeom prst="rect">
              <a:avLst/>
            </a:prstGeom>
            <a:noFill/>
            <a:ln w="38100">
              <a:solidFill>
                <a:srgbClr val="000008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1600">
                <a:cs typeface="ＭＳ Ｐゴシック" pitchFamily="-65" charset="-128"/>
              </a:endParaRPr>
            </a:p>
          </p:txBody>
        </p:sp>
        <p:sp>
          <p:nvSpPr>
            <p:cNvPr id="19" name="Rectangle 151"/>
            <p:cNvSpPr>
              <a:spLocks noChangeArrowheads="1"/>
            </p:cNvSpPr>
            <p:nvPr/>
          </p:nvSpPr>
          <p:spPr bwMode="auto">
            <a:xfrm>
              <a:off x="1158875" y="4259263"/>
              <a:ext cx="1081088" cy="1033462"/>
            </a:xfrm>
            <a:prstGeom prst="rect">
              <a:avLst/>
            </a:prstGeom>
            <a:noFill/>
            <a:ln w="38100">
              <a:solidFill>
                <a:srgbClr val="000008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1600">
                <a:cs typeface="ＭＳ Ｐゴシック" pitchFamily="-65" charset="-128"/>
              </a:endParaRPr>
            </a:p>
          </p:txBody>
        </p:sp>
        <p:sp>
          <p:nvSpPr>
            <p:cNvPr id="20" name="Rectangle 152"/>
            <p:cNvSpPr>
              <a:spLocks noChangeArrowheads="1"/>
            </p:cNvSpPr>
            <p:nvPr/>
          </p:nvSpPr>
          <p:spPr bwMode="auto">
            <a:xfrm>
              <a:off x="1162050" y="5303838"/>
              <a:ext cx="2179638" cy="277812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200" b="1">
                  <a:latin typeface="FrutigerNextLT Bold" pitchFamily="2" charset="0"/>
                  <a:cs typeface="ＭＳ Ｐゴシック" pitchFamily="-65" charset="-128"/>
                </a:rPr>
                <a:t>BUS</a:t>
              </a:r>
            </a:p>
          </p:txBody>
        </p:sp>
        <p:sp>
          <p:nvSpPr>
            <p:cNvPr id="21" name="AutoShape 153"/>
            <p:cNvSpPr>
              <a:spLocks noChangeArrowheads="1"/>
            </p:cNvSpPr>
            <p:nvPr/>
          </p:nvSpPr>
          <p:spPr bwMode="auto">
            <a:xfrm>
              <a:off x="1198563" y="4262438"/>
              <a:ext cx="993775" cy="563562"/>
            </a:xfrm>
            <a:prstGeom prst="roundRect">
              <a:avLst>
                <a:gd name="adj" fmla="val 16667"/>
              </a:avLst>
            </a:prstGeom>
            <a:solidFill>
              <a:srgbClr val="B2B2B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 b="1" dirty="0" smtClean="0">
                  <a:latin typeface="FrutigerNextLT Bold" pitchFamily="2" charset="0"/>
                  <a:cs typeface="ＭＳ Ｐゴシック" pitchFamily="-65" charset="-128"/>
                </a:rPr>
                <a:t>Core 0</a:t>
              </a:r>
              <a:endParaRPr lang="en-US" sz="1400" b="1" dirty="0">
                <a:latin typeface="FrutigerNextLT Bold" pitchFamily="2" charset="0"/>
                <a:cs typeface="ＭＳ Ｐゴシック" pitchFamily="-65" charset="-128"/>
              </a:endParaRPr>
            </a:p>
          </p:txBody>
        </p:sp>
        <p:sp>
          <p:nvSpPr>
            <p:cNvPr id="22" name="AutoShape 154"/>
            <p:cNvSpPr>
              <a:spLocks noChangeArrowheads="1"/>
            </p:cNvSpPr>
            <p:nvPr/>
          </p:nvSpPr>
          <p:spPr bwMode="auto">
            <a:xfrm>
              <a:off x="2301875" y="4271963"/>
              <a:ext cx="993775" cy="561975"/>
            </a:xfrm>
            <a:prstGeom prst="roundRect">
              <a:avLst>
                <a:gd name="adj" fmla="val 16667"/>
              </a:avLst>
            </a:prstGeom>
            <a:solidFill>
              <a:srgbClr val="B2B2B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 b="1" dirty="0" smtClean="0">
                  <a:latin typeface="FrutigerNextLT Bold" pitchFamily="2" charset="0"/>
                  <a:cs typeface="ＭＳ Ｐゴシック" pitchFamily="-65" charset="-128"/>
                </a:rPr>
                <a:t>Core 1</a:t>
              </a:r>
              <a:endParaRPr lang="en-US" sz="1400" b="1" dirty="0">
                <a:latin typeface="FrutigerNextLT Bold" pitchFamily="2" charset="0"/>
                <a:cs typeface="ＭＳ Ｐゴシック" pitchFamily="-65" charset="-128"/>
              </a:endParaRPr>
            </a:p>
          </p:txBody>
        </p:sp>
        <p:sp>
          <p:nvSpPr>
            <p:cNvPr id="23" name="AutoShape 155"/>
            <p:cNvSpPr>
              <a:spLocks noChangeArrowheads="1"/>
            </p:cNvSpPr>
            <p:nvPr/>
          </p:nvSpPr>
          <p:spPr bwMode="auto">
            <a:xfrm>
              <a:off x="1184275" y="4843463"/>
              <a:ext cx="1003300" cy="3937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 b="1" dirty="0" smtClean="0">
                  <a:latin typeface="FrutigerNextLT Bold" pitchFamily="2" charset="0"/>
                  <a:cs typeface="ＭＳ Ｐゴシック" pitchFamily="-65" charset="-128"/>
                </a:rPr>
                <a:t>L1 cache</a:t>
              </a:r>
              <a:endParaRPr lang="en-US" sz="1400" b="1" dirty="0">
                <a:latin typeface="FrutigerNextLT Bold" pitchFamily="2" charset="0"/>
                <a:cs typeface="ＭＳ Ｐゴシック" pitchFamily="-65" charset="-128"/>
              </a:endParaRPr>
            </a:p>
          </p:txBody>
        </p:sp>
        <p:sp>
          <p:nvSpPr>
            <p:cNvPr id="24" name="AutoShape 156"/>
            <p:cNvSpPr>
              <a:spLocks noChangeArrowheads="1"/>
            </p:cNvSpPr>
            <p:nvPr/>
          </p:nvSpPr>
          <p:spPr bwMode="auto">
            <a:xfrm>
              <a:off x="2287588" y="4852988"/>
              <a:ext cx="1003300" cy="3937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 b="1" dirty="0" smtClean="0">
                  <a:latin typeface="FrutigerNextLT Bold" pitchFamily="2" charset="0"/>
                  <a:cs typeface="ＭＳ Ｐゴシック" pitchFamily="-65" charset="-128"/>
                </a:rPr>
                <a:t>L1 cache</a:t>
              </a:r>
              <a:endParaRPr lang="en-US" sz="1400" b="1" dirty="0">
                <a:latin typeface="FrutigerNextLT Bold" pitchFamily="2" charset="0"/>
                <a:cs typeface="ＭＳ Ｐゴシック" pitchFamily="-65" charset="-128"/>
              </a:endParaRPr>
            </a:p>
          </p:txBody>
        </p:sp>
        <p:sp>
          <p:nvSpPr>
            <p:cNvPr id="25" name="AutoShape 157"/>
            <p:cNvSpPr>
              <a:spLocks noChangeArrowheads="1"/>
            </p:cNvSpPr>
            <p:nvPr/>
          </p:nvSpPr>
          <p:spPr bwMode="auto">
            <a:xfrm>
              <a:off x="1177925" y="5664200"/>
              <a:ext cx="2155825" cy="56991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400" b="1">
                  <a:latin typeface="FrutigerNextLT Bold" pitchFamily="2" charset="0"/>
                  <a:cs typeface="ＭＳ Ｐゴシック" pitchFamily="-65" charset="-128"/>
                </a:rPr>
                <a:t>L2 Cache</a:t>
              </a:r>
            </a:p>
          </p:txBody>
        </p:sp>
        <p:sp>
          <p:nvSpPr>
            <p:cNvPr id="26" name="Rectangle 158"/>
            <p:cNvSpPr>
              <a:spLocks noChangeArrowheads="1"/>
            </p:cNvSpPr>
            <p:nvPr/>
          </p:nvSpPr>
          <p:spPr bwMode="auto">
            <a:xfrm>
              <a:off x="1154113" y="4232275"/>
              <a:ext cx="2198687" cy="2070100"/>
            </a:xfrm>
            <a:prstGeom prst="rect">
              <a:avLst/>
            </a:prstGeom>
            <a:noFill/>
            <a:ln w="38100">
              <a:solidFill>
                <a:srgbClr val="000008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1600">
                <a:cs typeface="ＭＳ Ｐゴシック" pitchFamily="-65" charset="-128"/>
              </a:endParaRPr>
            </a:p>
          </p:txBody>
        </p:sp>
      </p:grp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3733800" y="6096000"/>
            <a:ext cx="4953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 smtClean="0">
                <a:solidFill>
                  <a:srgbClr val="333333"/>
                </a:solidFill>
                <a:latin typeface="FrutigerNextLT Bold" pitchFamily="2" charset="0"/>
              </a:rPr>
              <a:t>	Schematic of a Dual-core Processor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FrutigerNextLT Bold" pitchFamily="2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FrutigerNextLT Regular" pitchFamily="2" charset="0"/>
              <a:ea typeface="+mn-ea"/>
              <a:cs typeface="+mn-cs"/>
            </a:endParaRPr>
          </a:p>
        </p:txBody>
      </p:sp>
      <p:graphicFrame>
        <p:nvGraphicFramePr>
          <p:cNvPr id="309252" name="Object 4"/>
          <p:cNvGraphicFramePr>
            <a:graphicFrameLocks noChangeAspect="1"/>
          </p:cNvGraphicFramePr>
          <p:nvPr/>
        </p:nvGraphicFramePr>
        <p:xfrm>
          <a:off x="5257800" y="2743200"/>
          <a:ext cx="1973263" cy="1030287"/>
        </p:xfrm>
        <a:graphic>
          <a:graphicData uri="http://schemas.openxmlformats.org/presentationml/2006/ole">
            <p:oleObj spid="_x0000_s309252" name="Visio" r:id="rId4" imgW="3162300" imgH="2235200" progId="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029200" y="2281535"/>
            <a:ext cx="1063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Task A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6477000" y="2286000"/>
            <a:ext cx="1060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Task B</a:t>
            </a: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1268963" y="313969"/>
            <a:ext cx="8027437" cy="1438631"/>
          </a:xfrm>
          <a:ln/>
        </p:spPr>
        <p:txBody>
          <a:bodyPr lIns="83598" tIns="41799" rIns="83598" bIns="41799">
            <a:spAutoFit/>
          </a:bodyPr>
          <a:lstStyle/>
          <a:p>
            <a:pPr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</a:pPr>
            <a:r>
              <a:rPr lang="en-GB" dirty="0" smtClean="0"/>
              <a:t>How can we express Task</a:t>
            </a:r>
            <a:br>
              <a:rPr lang="en-GB" dirty="0" smtClean="0"/>
            </a:br>
            <a:r>
              <a:rPr lang="en-GB" dirty="0" smtClean="0"/>
              <a:t>Parallelism in Java?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8014996" cy="4147065"/>
          </a:xfrm>
          <a:ln/>
        </p:spPr>
        <p:txBody>
          <a:bodyPr lIns="83598" tIns="41799" rIns="83598" bIns="41799">
            <a:spAutoFit/>
          </a:bodyPr>
          <a:lstStyle/>
          <a:p>
            <a:pPr>
              <a:tabLst>
                <a:tab pos="827088" algn="l"/>
                <a:tab pos="1655763" algn="l"/>
                <a:tab pos="2486025" algn="l"/>
                <a:tab pos="3314700" algn="l"/>
                <a:tab pos="4144963" algn="l"/>
                <a:tab pos="4973638" algn="l"/>
                <a:tab pos="5803900" algn="l"/>
                <a:tab pos="6632575" algn="l"/>
                <a:tab pos="7462838" algn="l"/>
                <a:tab pos="8291513" algn="l"/>
                <a:tab pos="9121775" algn="l"/>
              </a:tabLst>
            </a:pPr>
            <a:r>
              <a:rPr lang="en-GB" sz="2400" dirty="0" smtClean="0">
                <a:solidFill>
                  <a:srgbClr val="000000"/>
                </a:solidFill>
              </a:rPr>
              <a:t>Answer: there are many ways, but they all ultimately involve execution on Java </a:t>
            </a:r>
            <a:r>
              <a:rPr lang="en-GB" sz="2400" i="1" dirty="0" smtClean="0">
                <a:solidFill>
                  <a:srgbClr val="000000"/>
                </a:solidFill>
              </a:rPr>
              <a:t>threads</a:t>
            </a:r>
          </a:p>
          <a:p>
            <a:pPr>
              <a:tabLst>
                <a:tab pos="827088" algn="l"/>
                <a:tab pos="1655763" algn="l"/>
                <a:tab pos="2486025" algn="l"/>
                <a:tab pos="3314700" algn="l"/>
                <a:tab pos="4144963" algn="l"/>
                <a:tab pos="4973638" algn="l"/>
                <a:tab pos="5803900" algn="l"/>
                <a:tab pos="6632575" algn="l"/>
                <a:tab pos="7462838" algn="l"/>
                <a:tab pos="8291513" algn="l"/>
                <a:tab pos="9121775" algn="l"/>
              </a:tabLst>
            </a:pPr>
            <a:r>
              <a:rPr lang="en-GB" sz="2400" dirty="0" smtClean="0">
                <a:solidFill>
                  <a:srgbClr val="000000"/>
                </a:solidFill>
              </a:rPr>
              <a:t>The Java main program starts as a single thread</a:t>
            </a:r>
          </a:p>
          <a:p>
            <a:pPr>
              <a:tabLst>
                <a:tab pos="827088" algn="l"/>
                <a:tab pos="1655763" algn="l"/>
                <a:tab pos="2486025" algn="l"/>
                <a:tab pos="3314700" algn="l"/>
                <a:tab pos="4144963" algn="l"/>
                <a:tab pos="4973638" algn="l"/>
                <a:tab pos="5803900" algn="l"/>
                <a:tab pos="6632575" algn="l"/>
                <a:tab pos="7462838" algn="l"/>
                <a:tab pos="8291513" algn="l"/>
                <a:tab pos="9121775" algn="l"/>
              </a:tabLst>
            </a:pPr>
            <a:r>
              <a:rPr lang="en-GB" sz="2400" dirty="0" smtClean="0">
                <a:solidFill>
                  <a:srgbClr val="000000"/>
                </a:solidFill>
              </a:rPr>
              <a:t>The </a:t>
            </a:r>
            <a:r>
              <a:rPr lang="en-GB" sz="2400" dirty="0">
                <a:solidFill>
                  <a:srgbClr val="000000"/>
                </a:solidFill>
              </a:rPr>
              <a:t>code executed by the</a:t>
            </a:r>
            <a:r>
              <a:rPr lang="en-GB" sz="2400" dirty="0" smtClean="0">
                <a:solidFill>
                  <a:srgbClr val="000000"/>
                </a:solidFill>
              </a:rPr>
              <a:t> main </a:t>
            </a:r>
            <a:r>
              <a:rPr lang="en-GB" sz="2400" dirty="0">
                <a:solidFill>
                  <a:srgbClr val="000000"/>
                </a:solidFill>
              </a:rPr>
              <a:t>thread can create other threads</a:t>
            </a:r>
          </a:p>
          <a:p>
            <a:pPr lvl="1">
              <a:tabLst>
                <a:tab pos="827088" algn="l"/>
                <a:tab pos="1655763" algn="l"/>
                <a:tab pos="2486025" algn="l"/>
                <a:tab pos="3314700" algn="l"/>
                <a:tab pos="4144963" algn="l"/>
                <a:tab pos="4973638" algn="l"/>
                <a:tab pos="5803900" algn="l"/>
                <a:tab pos="6632575" algn="l"/>
                <a:tab pos="7462838" algn="l"/>
                <a:tab pos="8291513" algn="l"/>
                <a:tab pos="91217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Either </a:t>
            </a:r>
            <a:r>
              <a:rPr lang="en-GB" sz="2400" dirty="0" smtClean="0">
                <a:solidFill>
                  <a:srgbClr val="000000"/>
                </a:solidFill>
              </a:rPr>
              <a:t>explicitly (as in the following slides); </a:t>
            </a:r>
            <a:r>
              <a:rPr lang="en-GB" sz="2400" dirty="0">
                <a:solidFill>
                  <a:srgbClr val="000000"/>
                </a:solidFill>
              </a:rPr>
              <a:t>or </a:t>
            </a:r>
          </a:p>
          <a:p>
            <a:pPr lvl="1">
              <a:tabLst>
                <a:tab pos="827088" algn="l"/>
                <a:tab pos="1655763" algn="l"/>
                <a:tab pos="2486025" algn="l"/>
                <a:tab pos="3314700" algn="l"/>
                <a:tab pos="4144963" algn="l"/>
                <a:tab pos="4973638" algn="l"/>
                <a:tab pos="5803900" algn="l"/>
                <a:tab pos="6632575" algn="l"/>
                <a:tab pos="7462838" algn="l"/>
                <a:tab pos="8291513" algn="l"/>
                <a:tab pos="91217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Implicitly via library use:</a:t>
            </a:r>
          </a:p>
          <a:p>
            <a:pPr lvl="3">
              <a:tabLst>
                <a:tab pos="827088" algn="l"/>
                <a:tab pos="1655763" algn="l"/>
                <a:tab pos="2486025" algn="l"/>
                <a:tab pos="3314700" algn="l"/>
                <a:tab pos="4144963" algn="l"/>
                <a:tab pos="4973638" algn="l"/>
                <a:tab pos="5803900" algn="l"/>
                <a:tab pos="6632575" algn="l"/>
                <a:tab pos="7462838" algn="l"/>
                <a:tab pos="8291513" algn="l"/>
                <a:tab pos="91217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AWT/Swing, Applets, RMI, image loading, </a:t>
            </a:r>
            <a:r>
              <a:rPr lang="en-GB" sz="2400" dirty="0" err="1">
                <a:solidFill>
                  <a:srgbClr val="000000"/>
                </a:solidFill>
              </a:rPr>
              <a:t>Servlets</a:t>
            </a:r>
            <a:r>
              <a:rPr lang="en-GB" sz="2400" dirty="0">
                <a:solidFill>
                  <a:srgbClr val="000000"/>
                </a:solidFill>
              </a:rPr>
              <a:t>, web services,  </a:t>
            </a:r>
            <a:r>
              <a:rPr lang="en-GB" sz="2400" dirty="0">
                <a:solidFill>
                  <a:srgbClr val="000000"/>
                </a:solidFill>
                <a:latin typeface="Courier New" charset="0"/>
              </a:rPr>
              <a:t>Executor</a:t>
            </a:r>
            <a:r>
              <a:rPr lang="en-GB" sz="2400" dirty="0">
                <a:solidFill>
                  <a:srgbClr val="000000"/>
                </a:solidFill>
              </a:rPr>
              <a:t> usage (thread pools),</a:t>
            </a:r>
            <a:r>
              <a:rPr lang="en-GB" sz="2400" dirty="0" smtClean="0">
                <a:solidFill>
                  <a:srgbClr val="000000"/>
                </a:solidFill>
              </a:rPr>
              <a:t> 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David </a:t>
            </a:r>
            <a:r>
              <a:rPr lang="en-US" sz="2800" dirty="0" err="1" smtClean="0"/>
              <a:t>Matuszek</a:t>
            </a:r>
            <a:r>
              <a:rPr lang="en-US" sz="2800" dirty="0" smtClean="0"/>
              <a:t>, </a:t>
            </a:r>
            <a:r>
              <a:rPr lang="en-US" sz="2800" dirty="0" err="1" smtClean="0"/>
              <a:t>UPenn</a:t>
            </a:r>
            <a:r>
              <a:rPr lang="en-US" sz="2800" dirty="0" smtClean="0"/>
              <a:t> CIT 594 (Programming Languages &amp; Techniques II), Lecture 34, Spring 2003</a:t>
            </a:r>
          </a:p>
          <a:p>
            <a:pPr lvl="1"/>
            <a:r>
              <a:rPr lang="en-US" sz="2400" dirty="0" smtClean="0"/>
              <a:t>www.cis.upenn.edu/~matuszek/cit594-2003/.../34-quicksort.ppt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COMP 211, Spring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49A08-A2E8-BA41-981F-28C52E0EC4B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Executing a Callable task in a parallel Java Thread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>
                <a:ea typeface="ＭＳ Ｐゴシック" pitchFamily="-65" charset="-128"/>
                <a:cs typeface="ＭＳ Ｐゴシック" pitchFamily="-65" charset="-128"/>
              </a:rPr>
              <a:t>// 1. Create a callable closure (lambda)</a:t>
            </a:r>
          </a:p>
          <a:p>
            <a:pPr>
              <a:buNone/>
            </a:pPr>
            <a:r>
              <a:rPr lang="en-US" sz="2400" dirty="0" smtClean="0">
                <a:ea typeface="ＭＳ Ｐゴシック" pitchFamily="-65" charset="-128"/>
                <a:cs typeface="ＭＳ Ｐゴシック" pitchFamily="-65" charset="-128"/>
              </a:rPr>
              <a:t>Callable&lt;</a:t>
            </a:r>
            <a:r>
              <a:rPr lang="en-US" sz="2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400" dirty="0" smtClean="0">
                <a:ea typeface="ＭＳ Ｐゴシック" pitchFamily="-65" charset="-128"/>
                <a:cs typeface="ＭＳ Ｐゴシック" pitchFamily="-65" charset="-128"/>
              </a:rPr>
              <a:t>&lt;Integer&gt;&gt; </a:t>
            </a:r>
            <a:r>
              <a:rPr lang="en-US" sz="2400" dirty="0" err="1" smtClean="0">
                <a:ea typeface="ＭＳ Ｐゴシック" pitchFamily="-65" charset="-128"/>
                <a:cs typeface="ＭＳ Ｐゴシック" pitchFamily="-65" charset="-128"/>
              </a:rPr>
              <a:t>left_c</a:t>
            </a:r>
            <a:r>
              <a:rPr lang="en-US" sz="2400" dirty="0" smtClean="0">
                <a:ea typeface="ＭＳ Ｐゴシック" pitchFamily="-65" charset="-128"/>
                <a:cs typeface="ＭＳ Ｐゴシック" pitchFamily="-65" charset="-128"/>
              </a:rPr>
              <a:t> = …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// 2. Package the closure as a task</a:t>
            </a:r>
          </a:p>
          <a:p>
            <a:pPr>
              <a:buNone/>
            </a:pPr>
            <a:r>
              <a:rPr lang="en-US" sz="2400" dirty="0" smtClean="0"/>
              <a:t>final </a:t>
            </a:r>
            <a:r>
              <a:rPr lang="en-US" sz="2400" dirty="0" err="1" smtClean="0"/>
              <a:t>FutureTask</a:t>
            </a:r>
            <a:r>
              <a:rPr lang="en-US" sz="2400" dirty="0" smtClean="0"/>
              <a:t>&lt;</a:t>
            </a:r>
            <a:r>
              <a:rPr lang="en-US" sz="2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400" dirty="0" smtClean="0">
                <a:ea typeface="ＭＳ Ｐゴシック" pitchFamily="-65" charset="-128"/>
                <a:cs typeface="ＭＳ Ｐゴシック" pitchFamily="-65" charset="-128"/>
              </a:rPr>
              <a:t>&lt;Integer&gt;</a:t>
            </a:r>
            <a:r>
              <a:rPr lang="en-US" sz="2400" dirty="0" smtClean="0"/>
              <a:t>&gt; </a:t>
            </a:r>
            <a:r>
              <a:rPr lang="en-US" sz="2400" dirty="0" err="1" smtClean="0"/>
              <a:t>task_A</a:t>
            </a:r>
            <a:r>
              <a:rPr lang="en-US" sz="2400" dirty="0" smtClean="0"/>
              <a:t> = </a:t>
            </a:r>
          </a:p>
          <a:p>
            <a:pPr>
              <a:buNone/>
            </a:pPr>
            <a:r>
              <a:rPr lang="en-US" sz="2400" dirty="0" smtClean="0"/>
              <a:t>    new </a:t>
            </a:r>
            <a:r>
              <a:rPr lang="en-US" sz="2400" dirty="0" err="1" smtClean="0"/>
              <a:t>FutureTask</a:t>
            </a:r>
            <a:r>
              <a:rPr lang="en-US" sz="2400" dirty="0" smtClean="0"/>
              <a:t>&lt;</a:t>
            </a:r>
            <a:r>
              <a:rPr lang="en-US" sz="24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2400" dirty="0" smtClean="0">
                <a:ea typeface="ＭＳ Ｐゴシック" pitchFamily="-65" charset="-128"/>
                <a:cs typeface="ＭＳ Ｐゴシック" pitchFamily="-65" charset="-128"/>
              </a:rPr>
              <a:t>&lt;Integer&gt;</a:t>
            </a:r>
            <a:r>
              <a:rPr lang="en-US" sz="2400" dirty="0" smtClean="0"/>
              <a:t>&gt;(</a:t>
            </a:r>
            <a:r>
              <a:rPr lang="en-US" sz="2400" dirty="0" err="1" smtClean="0"/>
              <a:t>left_c</a:t>
            </a:r>
            <a:r>
              <a:rPr lang="en-US" sz="2400" dirty="0" smtClean="0"/>
              <a:t>);</a:t>
            </a:r>
          </a:p>
          <a:p>
            <a:pPr>
              <a:buNone/>
            </a:pPr>
            <a:r>
              <a:rPr lang="en-US" sz="2400" dirty="0" smtClean="0"/>
              <a:t>// 3. Start executing the task in a parallel thread</a:t>
            </a:r>
          </a:p>
          <a:p>
            <a:pPr>
              <a:buNone/>
            </a:pPr>
            <a:r>
              <a:rPr lang="en-US" sz="2400" dirty="0" smtClean="0"/>
              <a:t>new </a:t>
            </a:r>
            <a:r>
              <a:rPr lang="en-US" sz="2400" dirty="0" err="1" smtClean="0"/>
              <a:t>Thread(task_A).start</a:t>
            </a:r>
            <a:r>
              <a:rPr lang="en-US" sz="2400" dirty="0" smtClean="0"/>
              <a:t>();</a:t>
            </a:r>
          </a:p>
          <a:p>
            <a:pPr>
              <a:buNone/>
            </a:pPr>
            <a:r>
              <a:rPr lang="en-US" sz="2400" dirty="0" smtClean="0"/>
              <a:t>// 4. Wait for task to complete, and get its result</a:t>
            </a:r>
          </a:p>
          <a:p>
            <a:pPr>
              <a:buNone/>
            </a:pPr>
            <a:r>
              <a:rPr lang="en-US" sz="2400" dirty="0" err="1" smtClean="0"/>
              <a:t>left_s</a:t>
            </a:r>
            <a:r>
              <a:rPr lang="en-US" sz="2400" dirty="0" smtClean="0"/>
              <a:t> = </a:t>
            </a:r>
            <a:r>
              <a:rPr lang="en-US" sz="2400" dirty="0" err="1" smtClean="0"/>
              <a:t>task_A.get</a:t>
            </a:r>
            <a:r>
              <a:rPr lang="en-US" sz="2400" dirty="0" smtClean="0"/>
              <a:t>();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 211, Spring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49A08-A2E8-BA41-981F-28C52E0EC4B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387475" y="661987"/>
            <a:ext cx="8061325" cy="938213"/>
          </a:xfrm>
        </p:spPr>
        <p:txBody>
          <a:bodyPr/>
          <a:lstStyle/>
          <a:p>
            <a:r>
              <a:rPr lang="en-US" sz="3600" dirty="0" err="1" smtClean="0">
                <a:ea typeface="ＭＳ Ｐゴシック" pitchFamily="-65" charset="-128"/>
                <a:cs typeface="ＭＳ Ｐゴシック" pitchFamily="-65" charset="-128"/>
              </a:rPr>
              <a:t>Quicksort</a:t>
            </a:r>
            <a:r>
              <a:rPr lang="en-US" sz="3600" dirty="0" smtClean="0">
                <a:ea typeface="ＭＳ Ｐゴシック" pitchFamily="-65" charset="-128"/>
                <a:cs typeface="ＭＳ Ｐゴシック" pitchFamily="-65" charset="-128"/>
              </a:rPr>
              <a:t> with Parallel Tasks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095375" y="2057400"/>
            <a:ext cx="8582025" cy="5541963"/>
          </a:xfrm>
        </p:spPr>
        <p:txBody>
          <a:bodyPr/>
          <a:lstStyle/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public static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quickSort(ArrayList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 a) {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 if (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a.isEmpty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()) return new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 left = new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&lt;Integer&gt;();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 mid = new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&lt;Integer&gt;();  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 right = new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&lt;Integer&gt;(); 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for (Integer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: a)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    if (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&lt; a.get(0) )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left.add(i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); // Use element 0 as pivot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    else if (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i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&gt; a.get(0))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right.add(i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    else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mid.add(i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)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final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left_f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= left,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right_f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= right;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FutureTask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new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FutureTask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new Callable&lt;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&lt;Integer&gt;&gt;() {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    public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call() { return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quickSort(left_f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); } } );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FutureTask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new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FutureTask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new Callable&lt;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&lt;Integer&gt;&gt;() {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          public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call() { return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quickSort(right_f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); } } );</a:t>
            </a:r>
          </a:p>
          <a:p>
            <a:pPr>
              <a:buNone/>
            </a:pP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300" dirty="0" smtClean="0">
                <a:solidFill>
                  <a:srgbClr val="0000FF"/>
                </a:solidFill>
              </a:rPr>
              <a:t>new </a:t>
            </a:r>
            <a:r>
              <a:rPr lang="en-US" sz="1300" dirty="0" err="1" smtClean="0">
                <a:solidFill>
                  <a:srgbClr val="0000FF"/>
                </a:solidFill>
              </a:rPr>
              <a:t>Thread(left_t).start</a:t>
            </a:r>
            <a:r>
              <a:rPr lang="en-US" sz="1300" dirty="0" smtClean="0">
                <a:solidFill>
                  <a:srgbClr val="0000FF"/>
                </a:solidFill>
              </a:rPr>
              <a:t>(); new </a:t>
            </a:r>
            <a:r>
              <a:rPr lang="en-US" sz="1300" dirty="0" err="1" smtClean="0">
                <a:solidFill>
                  <a:srgbClr val="0000FF"/>
                </a:solidFill>
              </a:rPr>
              <a:t>Thread(right_t).start</a:t>
            </a:r>
            <a:r>
              <a:rPr lang="en-US" sz="1300" dirty="0" smtClean="0">
                <a:solidFill>
                  <a:srgbClr val="0000FF"/>
                </a:solidFill>
              </a:rPr>
              <a:t>(); </a:t>
            </a:r>
            <a:endParaRPr lang="en-US" sz="1300" dirty="0" smtClean="0">
              <a:solidFill>
                <a:srgbClr val="0000FF"/>
              </a:solidFill>
              <a:ea typeface="ＭＳ Ｐゴシック" pitchFamily="-65" charset="-128"/>
              <a:cs typeface="ＭＳ Ｐゴシック" pitchFamily="-65" charset="-128"/>
            </a:endParaRPr>
          </a:p>
          <a:p>
            <a:pPr>
              <a:buFont typeface="Comic Sans MS" charset="0"/>
              <a:buNone/>
            </a:pP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left_s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left_t.get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();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ArrayList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&lt;Integer&gt;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right_s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 = </a:t>
            </a:r>
            <a:r>
              <a:rPr lang="en-US" sz="1300" dirty="0" err="1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right_t.call</a:t>
            </a:r>
            <a:r>
              <a:rPr lang="en-US" sz="1300" dirty="0" smtClean="0">
                <a:solidFill>
                  <a:srgbClr val="0000FF"/>
                </a:solidFill>
                <a:ea typeface="ＭＳ Ｐゴシック" pitchFamily="-65" charset="-128"/>
                <a:cs typeface="ＭＳ Ｐゴシック" pitchFamily="-65" charset="-128"/>
              </a:rPr>
              <a:t>();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     return </a:t>
            </a:r>
            <a:r>
              <a:rPr lang="en-US" sz="1300" dirty="0" err="1" smtClean="0">
                <a:ea typeface="ＭＳ Ｐゴシック" pitchFamily="-65" charset="-128"/>
                <a:cs typeface="ＭＳ Ｐゴシック" pitchFamily="-65" charset="-128"/>
              </a:rPr>
              <a:t>left_s.addAll(mid).addAll(right_s</a:t>
            </a: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);</a:t>
            </a:r>
          </a:p>
          <a:p>
            <a:pPr>
              <a:buFont typeface="Comic Sans MS" charset="0"/>
              <a:buNone/>
            </a:pPr>
            <a:r>
              <a:rPr lang="en-US" sz="1300" dirty="0" smtClean="0">
                <a:ea typeface="ＭＳ Ｐゴシック" pitchFamily="-65" charset="-128"/>
                <a:cs typeface="ＭＳ Ｐゴシック" pitchFamily="-65" charset="-128"/>
              </a:rPr>
              <a:t>}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17713"/>
            <a:ext cx="7772400" cy="4114800"/>
          </a:xfrm>
        </p:spPr>
        <p:txBody>
          <a:bodyPr/>
          <a:lstStyle/>
          <a:p>
            <a:r>
              <a:rPr lang="en-US" sz="2400" dirty="0" smtClean="0"/>
              <a:t>Why must the tasks be functional?  What would happen if two parallel tasks attempted to mutate the same object?</a:t>
            </a:r>
          </a:p>
          <a:p>
            <a:r>
              <a:rPr lang="en-US" sz="2400" dirty="0" smtClean="0"/>
              <a:t>It is strongly recommended that each </a:t>
            </a:r>
            <a:r>
              <a:rPr lang="en-US" sz="2400" dirty="0" err="1" smtClean="0"/>
              <a:t>FutureTask</a:t>
            </a:r>
            <a:r>
              <a:rPr lang="en-US" sz="2400" dirty="0" smtClean="0"/>
              <a:t> declaration be final.  Why?  Can you create a cyclic wait structure with blocking get() operations?</a:t>
            </a:r>
          </a:p>
          <a:p>
            <a:r>
              <a:rPr lang="en-US" sz="2400" dirty="0" smtClean="0"/>
              <a:t>Sometimes, a parallel program may run slower than a sequential program.  Why?  Note that it can take a large number (&gt; 10</a:t>
            </a:r>
            <a:r>
              <a:rPr lang="en-US" sz="2400" baseline="30000" dirty="0" smtClean="0"/>
              <a:t>4</a:t>
            </a:r>
            <a:r>
              <a:rPr lang="en-US" sz="2400" dirty="0" smtClean="0"/>
              <a:t>) of machine instructions just to create a thread.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 211, Spring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49A08-A2E8-BA41-981F-28C52E0EC4B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COMP 211,</a:t>
            </a:r>
            <a:r>
              <a:rPr lang="en-US" dirty="0" smtClean="0"/>
              <a:t> Spring 2010</a:t>
            </a:r>
            <a:endParaRPr lang="en-US" dirty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63AED8-9BE2-7044-B261-42A6E9331135}" type="slidenum">
              <a:rPr lang="en-US"/>
              <a:pPr/>
              <a:t>3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066800"/>
            <a:ext cx="8153400" cy="762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tx1"/>
                </a:solidFill>
              </a:rPr>
              <a:t>The Sorting Problem</a:t>
            </a:r>
            <a:endParaRPr lang="en-US" dirty="0"/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85344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/>
              <a:t>Given a array of</a:t>
            </a:r>
            <a:r>
              <a:rPr lang="en-US" sz="2800" dirty="0" smtClean="0"/>
              <a:t> </a:t>
            </a:r>
            <a:r>
              <a:rPr lang="en-US" sz="2800" dirty="0" err="1" smtClean="0"/>
              <a:t>n</a:t>
            </a:r>
            <a:r>
              <a:rPr lang="en-US" sz="2800" dirty="0" smtClean="0"/>
              <a:t> objects (records) </a:t>
            </a:r>
            <a:r>
              <a:rPr lang="en-US" sz="2800" dirty="0"/>
              <a:t>R, construct an array R’ containing the same set of records  as R but in ascending (non-descending) order according to a specified</a:t>
            </a:r>
            <a:r>
              <a:rPr lang="en-US" sz="2800" dirty="0" smtClean="0"/>
              <a:t> comparison function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Example of comparison function: </a:t>
            </a:r>
            <a:r>
              <a:rPr lang="en-US" sz="2800" dirty="0" err="1" smtClean="0"/>
              <a:t>compareTo</a:t>
            </a:r>
            <a:r>
              <a:rPr lang="en-US" sz="2800" dirty="0" smtClean="0"/>
              <a:t>() method for Java objects that implement the Comparable interface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9686925" y="373062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COMP 211, Spring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6FD17340-EA5E-4343-AFFD-016C255BF176}" type="slidenum">
              <a:rPr lang="en-US"/>
              <a:pPr/>
              <a:t>4</a:t>
            </a:fld>
            <a:endParaRPr lang="en-US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50938" y="615950"/>
            <a:ext cx="7793037" cy="11430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Quick </a:t>
            </a:r>
            <a:r>
              <a:rPr lang="en-US" dirty="0" smtClean="0"/>
              <a:t>Sort (Lecture 11)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1905000"/>
            <a:ext cx="7772400" cy="4114800"/>
          </a:xfrm>
          <a:ln/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SzPct val="60000"/>
              <a:buFont typeface="Times New Roman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Invented by C.A.R. ("Tony") Hoare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SzPct val="60000"/>
              <a:buFont typeface="Times New Roman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Functional version is derived from the imperative (destructive) algorithm; less efficient but still works very well</a:t>
            </a:r>
          </a:p>
          <a:p>
            <a:pPr marL="341313" indent="-341313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SzPct val="60000"/>
              <a:buFont typeface="Times New Roman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/>
              <a:t>Idea:</a:t>
            </a:r>
          </a:p>
          <a:p>
            <a:pPr marL="741363" lvl="1" indent="-284163">
              <a:lnSpc>
                <a:spcPct val="90000"/>
              </a:lnSpc>
              <a:spcBef>
                <a:spcPts val="600"/>
              </a:spcBef>
              <a:buClr>
                <a:srgbClr val="FF0000"/>
              </a:buClr>
              <a:buSzPct val="55000"/>
              <a:buFont typeface="Times New Roman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/>
              <a:t>Base case: list of length 0 or 1</a:t>
            </a:r>
          </a:p>
          <a:p>
            <a:pPr marL="741363" lvl="1" indent="-284163">
              <a:lnSpc>
                <a:spcPct val="90000"/>
              </a:lnSpc>
              <a:spcBef>
                <a:spcPts val="600"/>
              </a:spcBef>
              <a:buClr>
                <a:srgbClr val="FF0000"/>
              </a:buClr>
              <a:buSzPct val="55000"/>
              <a:buFont typeface="Times New Roman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/>
              <a:t>Inductive case: </a:t>
            </a:r>
          </a:p>
          <a:p>
            <a:pPr marL="1141413" lvl="2" indent="-227013">
              <a:lnSpc>
                <a:spcPct val="95000"/>
              </a:lnSpc>
              <a:spcBef>
                <a:spcPts val="500"/>
              </a:spcBef>
              <a:buClr>
                <a:srgbClr val="3333CC"/>
              </a:buClr>
              <a:buSzPct val="50000"/>
              <a:buFont typeface="Times New Roman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/>
              <a:t>partition the list into the singleton list containing first, the list of all items &lt;= first, and the list of all items &gt; first </a:t>
            </a:r>
          </a:p>
          <a:p>
            <a:pPr marL="1141413" lvl="2" indent="-227013">
              <a:lnSpc>
                <a:spcPct val="95000"/>
              </a:lnSpc>
              <a:spcBef>
                <a:spcPts val="500"/>
              </a:spcBef>
              <a:buClr>
                <a:srgbClr val="3333CC"/>
              </a:buClr>
              <a:buSzPct val="50000"/>
              <a:buFont typeface="Times New Roman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/>
              <a:t>sort the the lists of lesser and greater items</a:t>
            </a:r>
          </a:p>
          <a:p>
            <a:pPr marL="1141413" lvl="2" indent="-227013">
              <a:lnSpc>
                <a:spcPct val="95000"/>
              </a:lnSpc>
              <a:spcBef>
                <a:spcPts val="500"/>
              </a:spcBef>
              <a:buClr>
                <a:srgbClr val="3333CC"/>
              </a:buClr>
              <a:buSzPct val="50000"/>
              <a:buFont typeface="Times New Roman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/>
              <a:t>return (sorted lesser) || (first) || (sorted greater) where || means list concatenation (append)</a:t>
            </a:r>
            <a:br>
              <a:rPr lang="en-US" sz="2000"/>
            </a:br>
            <a:endParaRPr lang="en-US" sz="20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COMP 211, Spring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816DAA7B-06F0-6242-B812-41CFC72F05FB}" type="slidenum">
              <a:rPr lang="en-US"/>
              <a:pPr/>
              <a:t>5</a:t>
            </a:fld>
            <a:endParaRPr lang="en-US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615950"/>
            <a:ext cx="8229600" cy="11430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dirty="0">
                <a:latin typeface="Verdana" charset="0"/>
              </a:rPr>
              <a:t> </a:t>
            </a:r>
            <a:r>
              <a:rPr lang="en-US" sz="3200" dirty="0" err="1">
                <a:latin typeface="Verdana" charset="0"/>
              </a:rPr>
              <a:t>Quicksort</a:t>
            </a:r>
            <a:r>
              <a:rPr lang="en-US" sz="3200" dirty="0" smtClean="0">
                <a:latin typeface="Verdana" charset="0"/>
              </a:rPr>
              <a:t> in Scheme (Lecture 11)</a:t>
            </a:r>
            <a:endParaRPr lang="en-US" sz="3200" dirty="0">
              <a:latin typeface="Verdana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286000"/>
            <a:ext cx="8686800" cy="3846513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(define (</a:t>
            </a:r>
            <a:r>
              <a:rPr lang="en-US" sz="1800" b="1" dirty="0" err="1">
                <a:latin typeface="Courier New" charset="0"/>
              </a:rPr>
              <a:t>qsort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 err="1">
                <a:latin typeface="Courier New" charset="0"/>
              </a:rPr>
              <a:t>alon</a:t>
            </a:r>
            <a:r>
              <a:rPr lang="en-US" sz="1800" b="1" dirty="0">
                <a:latin typeface="Courier New" charset="0"/>
              </a:rPr>
              <a:t>)</a:t>
            </a:r>
          </a:p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  (</a:t>
            </a:r>
            <a:r>
              <a:rPr lang="en-US" sz="1800" b="1" dirty="0" err="1">
                <a:latin typeface="Courier New" charset="0"/>
              </a:rPr>
              <a:t>cond</a:t>
            </a:r>
            <a:r>
              <a:rPr lang="en-US" sz="1800" b="1" dirty="0">
                <a:latin typeface="Courier New" charset="0"/>
              </a:rPr>
              <a:t> </a:t>
            </a:r>
          </a:p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    [(empty? </a:t>
            </a:r>
            <a:r>
              <a:rPr lang="en-US" sz="1800" b="1" dirty="0" err="1">
                <a:latin typeface="Courier New" charset="0"/>
              </a:rPr>
              <a:t>alon</a:t>
            </a:r>
            <a:r>
              <a:rPr lang="en-US" sz="1800" b="1" dirty="0">
                <a:latin typeface="Courier New" charset="0"/>
              </a:rPr>
              <a:t>) empty]</a:t>
            </a:r>
          </a:p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    [else</a:t>
            </a:r>
          </a:p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      (local ((define pivot (first </a:t>
            </a:r>
            <a:r>
              <a:rPr lang="en-US" sz="1800" b="1" dirty="0" err="1">
                <a:latin typeface="Courier New" charset="0"/>
              </a:rPr>
              <a:t>alon</a:t>
            </a:r>
            <a:r>
              <a:rPr lang="en-US" sz="1800" b="1" dirty="0">
                <a:latin typeface="Courier New" charset="0"/>
              </a:rPr>
              <a:t>))</a:t>
            </a:r>
          </a:p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              (define other (rest </a:t>
            </a:r>
            <a:r>
              <a:rPr lang="en-US" sz="1800" b="1" dirty="0" err="1">
                <a:latin typeface="Courier New" charset="0"/>
              </a:rPr>
              <a:t>alon</a:t>
            </a:r>
            <a:r>
              <a:rPr lang="en-US" sz="1800" b="1" dirty="0">
                <a:latin typeface="Courier New" charset="0"/>
              </a:rPr>
              <a:t>)))</a:t>
            </a:r>
          </a:p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        (append</a:t>
            </a:r>
          </a:p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          (</a:t>
            </a:r>
            <a:r>
              <a:rPr lang="en-US" sz="1800" b="1" dirty="0" err="1">
                <a:latin typeface="Courier New" charset="0"/>
              </a:rPr>
              <a:t>qsort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[filter (lambda (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x</a:t>
            </a: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) (&lt;= 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x</a:t>
            </a: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 pivot)) other]</a:t>
            </a:r>
            <a:r>
              <a:rPr lang="en-US" sz="1800" b="1" dirty="0">
                <a:latin typeface="Courier New" charset="0"/>
              </a:rPr>
              <a:t>)</a:t>
            </a:r>
          </a:p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          (list pivot)</a:t>
            </a:r>
          </a:p>
          <a:p>
            <a:pPr>
              <a:lnSpc>
                <a:spcPct val="90000"/>
              </a:lnSpc>
              <a:spcBef>
                <a:spcPts val="55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dirty="0">
                <a:latin typeface="Courier New" charset="0"/>
              </a:rPr>
              <a:t>          (</a:t>
            </a:r>
            <a:r>
              <a:rPr lang="en-US" sz="1800" b="1" dirty="0" err="1">
                <a:latin typeface="Courier New" charset="0"/>
              </a:rPr>
              <a:t>qsort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[filter (lambda (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x</a:t>
            </a: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) (&gt; 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x</a:t>
            </a: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 pivot)) other]</a:t>
            </a:r>
            <a:r>
              <a:rPr lang="en-US" sz="1800" b="1" dirty="0">
                <a:latin typeface="Courier New" charset="0"/>
              </a:rPr>
              <a:t>)))]))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781800"/>
            <a:ext cx="1905000" cy="457200"/>
          </a:xfrm>
        </p:spPr>
        <p:txBody>
          <a:bodyPr/>
          <a:lstStyle/>
          <a:p>
            <a:fld id="{2C2AC7D0-9C43-FA41-87E9-46FD4EC16CFC}" type="slidenum">
              <a:rPr lang="en-US"/>
              <a:pPr/>
              <a:t>6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Partitioning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05000"/>
            <a:ext cx="7772400" cy="2555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 key step in the </a:t>
            </a:r>
            <a:r>
              <a:rPr lang="en-US" dirty="0" err="1"/>
              <a:t>Quicksort</a:t>
            </a:r>
            <a:r>
              <a:rPr lang="en-US" dirty="0"/>
              <a:t> algorithm is </a:t>
            </a:r>
            <a:r>
              <a:rPr lang="en-US" dirty="0">
                <a:solidFill>
                  <a:schemeClr val="tx2"/>
                </a:solidFill>
              </a:rPr>
              <a:t>partitioning</a:t>
            </a:r>
            <a:r>
              <a:rPr lang="en-US" dirty="0"/>
              <a:t> the array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We choose some (any) number</a:t>
            </a:r>
            <a:r>
              <a:rPr lang="en-US" dirty="0">
                <a:solidFill>
                  <a:srgbClr val="FFFF99"/>
                </a:solidFill>
                <a:latin typeface="Verdana" charset="0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Verdana" charset="0"/>
              </a:rPr>
              <a:t>p</a:t>
            </a:r>
            <a:r>
              <a:rPr lang="en-US" dirty="0">
                <a:solidFill>
                  <a:srgbClr val="FFFF99"/>
                </a:solidFill>
                <a:latin typeface="Verdana" charset="0"/>
              </a:rPr>
              <a:t> </a:t>
            </a:r>
            <a:r>
              <a:rPr lang="en-US" dirty="0"/>
              <a:t>in the array to use as a </a:t>
            </a:r>
            <a:r>
              <a:rPr lang="en-US" dirty="0">
                <a:solidFill>
                  <a:schemeClr val="tx2"/>
                </a:solidFill>
              </a:rPr>
              <a:t>pivot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We </a:t>
            </a:r>
            <a:r>
              <a:rPr lang="en-US" dirty="0">
                <a:solidFill>
                  <a:schemeClr val="tx2"/>
                </a:solidFill>
              </a:rPr>
              <a:t>partition</a:t>
            </a:r>
            <a:r>
              <a:rPr lang="en-US" dirty="0"/>
              <a:t> the array into three parts: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838200" y="5029200"/>
            <a:ext cx="7315200" cy="304800"/>
            <a:chOff x="528" y="2592"/>
            <a:chExt cx="4608" cy="192"/>
          </a:xfrm>
        </p:grpSpPr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528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720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912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1104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1296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1488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>
              <a:off x="1680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2" name="Rectangle 12"/>
            <p:cNvSpPr>
              <a:spLocks noChangeArrowheads="1"/>
            </p:cNvSpPr>
            <p:nvPr/>
          </p:nvSpPr>
          <p:spPr bwMode="auto">
            <a:xfrm>
              <a:off x="1872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3" name="Rectangle 13"/>
            <p:cNvSpPr>
              <a:spLocks noChangeArrowheads="1"/>
            </p:cNvSpPr>
            <p:nvPr/>
          </p:nvSpPr>
          <p:spPr bwMode="auto">
            <a:xfrm>
              <a:off x="2064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 err="1">
                  <a:solidFill>
                    <a:srgbClr val="800000"/>
                  </a:solidFill>
                  <a:latin typeface="Verdana" charset="0"/>
                </a:rPr>
                <a:t>p</a:t>
              </a:r>
              <a:endParaRPr lang="en-US" sz="2400" dirty="0">
                <a:solidFill>
                  <a:srgbClr val="800000"/>
                </a:solidFill>
              </a:endParaRPr>
            </a:p>
          </p:txBody>
        </p:sp>
        <p:sp>
          <p:nvSpPr>
            <p:cNvPr id="15374" name="Rectangle 14"/>
            <p:cNvSpPr>
              <a:spLocks noChangeArrowheads="1"/>
            </p:cNvSpPr>
            <p:nvPr/>
          </p:nvSpPr>
          <p:spPr bwMode="auto">
            <a:xfrm>
              <a:off x="2256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5" name="Rectangle 15"/>
            <p:cNvSpPr>
              <a:spLocks noChangeArrowheads="1"/>
            </p:cNvSpPr>
            <p:nvPr/>
          </p:nvSpPr>
          <p:spPr bwMode="auto">
            <a:xfrm>
              <a:off x="2448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6" name="Rectangle 16"/>
            <p:cNvSpPr>
              <a:spLocks noChangeArrowheads="1"/>
            </p:cNvSpPr>
            <p:nvPr/>
          </p:nvSpPr>
          <p:spPr bwMode="auto">
            <a:xfrm>
              <a:off x="2640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7" name="Rectangle 17"/>
            <p:cNvSpPr>
              <a:spLocks noChangeArrowheads="1"/>
            </p:cNvSpPr>
            <p:nvPr/>
          </p:nvSpPr>
          <p:spPr bwMode="auto">
            <a:xfrm>
              <a:off x="2832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8" name="Rectangle 18"/>
            <p:cNvSpPr>
              <a:spLocks noChangeArrowheads="1"/>
            </p:cNvSpPr>
            <p:nvPr/>
          </p:nvSpPr>
          <p:spPr bwMode="auto">
            <a:xfrm>
              <a:off x="3024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9" name="Rectangle 19"/>
            <p:cNvSpPr>
              <a:spLocks noChangeArrowheads="1"/>
            </p:cNvSpPr>
            <p:nvPr/>
          </p:nvSpPr>
          <p:spPr bwMode="auto">
            <a:xfrm>
              <a:off x="3216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0" name="Rectangle 20"/>
            <p:cNvSpPr>
              <a:spLocks noChangeArrowheads="1"/>
            </p:cNvSpPr>
            <p:nvPr/>
          </p:nvSpPr>
          <p:spPr bwMode="auto">
            <a:xfrm>
              <a:off x="3408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1" name="Rectangle 21"/>
            <p:cNvSpPr>
              <a:spLocks noChangeArrowheads="1"/>
            </p:cNvSpPr>
            <p:nvPr/>
          </p:nvSpPr>
          <p:spPr bwMode="auto">
            <a:xfrm>
              <a:off x="3600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2" name="Rectangle 22"/>
            <p:cNvSpPr>
              <a:spLocks noChangeArrowheads="1"/>
            </p:cNvSpPr>
            <p:nvPr/>
          </p:nvSpPr>
          <p:spPr bwMode="auto">
            <a:xfrm>
              <a:off x="3792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3" name="Rectangle 23"/>
            <p:cNvSpPr>
              <a:spLocks noChangeArrowheads="1"/>
            </p:cNvSpPr>
            <p:nvPr/>
          </p:nvSpPr>
          <p:spPr bwMode="auto">
            <a:xfrm>
              <a:off x="3984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4" name="Rectangle 24"/>
            <p:cNvSpPr>
              <a:spLocks noChangeArrowheads="1"/>
            </p:cNvSpPr>
            <p:nvPr/>
          </p:nvSpPr>
          <p:spPr bwMode="auto">
            <a:xfrm>
              <a:off x="4176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5" name="Rectangle 25"/>
            <p:cNvSpPr>
              <a:spLocks noChangeArrowheads="1"/>
            </p:cNvSpPr>
            <p:nvPr/>
          </p:nvSpPr>
          <p:spPr bwMode="auto">
            <a:xfrm>
              <a:off x="4368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6" name="Rectangle 26"/>
            <p:cNvSpPr>
              <a:spLocks noChangeArrowheads="1"/>
            </p:cNvSpPr>
            <p:nvPr/>
          </p:nvSpPr>
          <p:spPr bwMode="auto">
            <a:xfrm>
              <a:off x="4560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7" name="Rectangle 27"/>
            <p:cNvSpPr>
              <a:spLocks noChangeArrowheads="1"/>
            </p:cNvSpPr>
            <p:nvPr/>
          </p:nvSpPr>
          <p:spPr bwMode="auto">
            <a:xfrm>
              <a:off x="4752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8" name="Rectangle 28"/>
            <p:cNvSpPr>
              <a:spLocks noChangeArrowheads="1"/>
            </p:cNvSpPr>
            <p:nvPr/>
          </p:nvSpPr>
          <p:spPr bwMode="auto">
            <a:xfrm>
              <a:off x="4944" y="2592"/>
              <a:ext cx="192" cy="19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838200" y="5410202"/>
            <a:ext cx="2362200" cy="1150938"/>
            <a:chOff x="528" y="2832"/>
            <a:chExt cx="1488" cy="725"/>
          </a:xfrm>
        </p:grpSpPr>
        <p:sp>
          <p:nvSpPr>
            <p:cNvPr id="15390" name="AutoShape 30"/>
            <p:cNvSpPr>
              <a:spLocks/>
            </p:cNvSpPr>
            <p:nvPr/>
          </p:nvSpPr>
          <p:spPr bwMode="auto">
            <a:xfrm rot="-5400000">
              <a:off x="1176" y="2184"/>
              <a:ext cx="192" cy="1488"/>
            </a:xfrm>
            <a:prstGeom prst="leftBrace">
              <a:avLst>
                <a:gd name="adj1" fmla="val 64583"/>
                <a:gd name="adj2" fmla="val 50000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93" name="Text Box 33"/>
            <p:cNvSpPr txBox="1">
              <a:spLocks noChangeArrowheads="1"/>
            </p:cNvSpPr>
            <p:nvPr/>
          </p:nvSpPr>
          <p:spPr bwMode="auto">
            <a:xfrm>
              <a:off x="864" y="3034"/>
              <a:ext cx="1104" cy="523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 type="none" w="lg" len="lg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i="1" dirty="0"/>
                <a:t>numbers less than</a:t>
              </a:r>
              <a:r>
                <a:rPr lang="en-US" sz="2400" dirty="0"/>
                <a:t> </a:t>
              </a:r>
              <a:r>
                <a:rPr lang="en-US" sz="2400" dirty="0" err="1">
                  <a:solidFill>
                    <a:srgbClr val="800000"/>
                  </a:solidFill>
                  <a:latin typeface="Verdana" charset="0"/>
                </a:rPr>
                <a:t>p</a:t>
              </a:r>
              <a:endParaRPr lang="en-US" sz="2400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581400" y="5410202"/>
            <a:ext cx="4572000" cy="1135063"/>
            <a:chOff x="2256" y="2832"/>
            <a:chExt cx="2880" cy="715"/>
          </a:xfrm>
        </p:grpSpPr>
        <p:sp>
          <p:nvSpPr>
            <p:cNvPr id="15391" name="AutoShape 31"/>
            <p:cNvSpPr>
              <a:spLocks/>
            </p:cNvSpPr>
            <p:nvPr/>
          </p:nvSpPr>
          <p:spPr bwMode="auto">
            <a:xfrm rot="-5400000">
              <a:off x="3600" y="1488"/>
              <a:ext cx="192" cy="2880"/>
            </a:xfrm>
            <a:prstGeom prst="leftBrace">
              <a:avLst>
                <a:gd name="adj1" fmla="val 125000"/>
                <a:gd name="adj2" fmla="val 50000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94" name="Text Box 34"/>
            <p:cNvSpPr txBox="1">
              <a:spLocks noChangeArrowheads="1"/>
            </p:cNvSpPr>
            <p:nvPr/>
          </p:nvSpPr>
          <p:spPr bwMode="auto">
            <a:xfrm>
              <a:off x="2880" y="3024"/>
              <a:ext cx="1776" cy="523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 type="none" w="lg" len="lg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i="1" dirty="0"/>
                <a:t>numbers greater than or equal to</a:t>
              </a:r>
              <a:r>
                <a:rPr lang="en-US" sz="2400" dirty="0"/>
                <a:t> </a:t>
              </a:r>
              <a:r>
                <a:rPr lang="en-US" sz="2400" dirty="0" err="1">
                  <a:solidFill>
                    <a:srgbClr val="800000"/>
                  </a:solidFill>
                  <a:latin typeface="Verdana" charset="0"/>
                </a:rPr>
                <a:t>p</a:t>
              </a:r>
              <a:endParaRPr lang="en-US" sz="2400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3124200" y="5410200"/>
            <a:ext cx="533400" cy="685800"/>
            <a:chOff x="1968" y="2832"/>
            <a:chExt cx="336" cy="432"/>
          </a:xfrm>
        </p:grpSpPr>
        <p:sp>
          <p:nvSpPr>
            <p:cNvPr id="15392" name="AutoShape 32"/>
            <p:cNvSpPr>
              <a:spLocks/>
            </p:cNvSpPr>
            <p:nvPr/>
          </p:nvSpPr>
          <p:spPr bwMode="auto">
            <a:xfrm rot="-5400000">
              <a:off x="2040" y="2856"/>
              <a:ext cx="192" cy="144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95" name="Text Box 35"/>
            <p:cNvSpPr txBox="1">
              <a:spLocks noChangeArrowheads="1"/>
            </p:cNvSpPr>
            <p:nvPr/>
          </p:nvSpPr>
          <p:spPr bwMode="auto">
            <a:xfrm>
              <a:off x="1968" y="2976"/>
              <a:ext cx="336" cy="288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 type="none" w="lg" len="lg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>
                  <a:solidFill>
                    <a:srgbClr val="FFFF99"/>
                  </a:solidFill>
                  <a:latin typeface="Verdana" charset="0"/>
                </a:rPr>
                <a:t> </a:t>
              </a:r>
              <a:r>
                <a:rPr lang="en-US" sz="2400" dirty="0" err="1">
                  <a:solidFill>
                    <a:srgbClr val="800000"/>
                  </a:solidFill>
                  <a:latin typeface="Verdana" charset="0"/>
                </a:rPr>
                <a:t>p</a:t>
              </a:r>
              <a:r>
                <a:rPr lang="en-US" sz="2400" dirty="0">
                  <a:solidFill>
                    <a:srgbClr val="800000"/>
                  </a:solidFill>
                  <a:latin typeface="Verdana" charset="0"/>
                </a:rPr>
                <a:t> </a:t>
              </a:r>
              <a:endParaRPr lang="en-US" sz="2400" i="1" dirty="0">
                <a:solidFill>
                  <a:srgbClr val="8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9AF35-87F3-2E4E-B993-FE3C2BFE56BC}" type="slidenum">
              <a:rPr lang="en-US"/>
              <a:pPr/>
              <a:t>7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Partitioning at various </a:t>
            </a:r>
            <a:r>
              <a:rPr lang="en-US" dirty="0" smtClean="0"/>
              <a:t>levels</a:t>
            </a:r>
            <a:br>
              <a:rPr lang="en-US" dirty="0" smtClean="0"/>
            </a:br>
            <a:r>
              <a:rPr lang="en-US" dirty="0" smtClean="0"/>
              <a:t>(Best case)</a:t>
            </a:r>
            <a:endParaRPr lang="en-US" dirty="0"/>
          </a:p>
        </p:txBody>
      </p:sp>
      <p:grpSp>
        <p:nvGrpSpPr>
          <p:cNvPr id="2" name="Group 101"/>
          <p:cNvGrpSpPr>
            <a:grpSpLocks/>
          </p:cNvGrpSpPr>
          <p:nvPr/>
        </p:nvGrpSpPr>
        <p:grpSpPr bwMode="auto">
          <a:xfrm>
            <a:off x="838200" y="2057400"/>
            <a:ext cx="7315200" cy="304800"/>
            <a:chOff x="528" y="1296"/>
            <a:chExt cx="4608" cy="192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52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72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912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110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1296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148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168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auto">
            <a:xfrm>
              <a:off x="1872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auto">
            <a:xfrm>
              <a:off x="206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/>
            </a:p>
          </p:txBody>
        </p:sp>
        <p:sp>
          <p:nvSpPr>
            <p:cNvPr id="22542" name="Rectangle 14"/>
            <p:cNvSpPr>
              <a:spLocks noChangeArrowheads="1"/>
            </p:cNvSpPr>
            <p:nvPr/>
          </p:nvSpPr>
          <p:spPr bwMode="auto">
            <a:xfrm>
              <a:off x="2256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3" name="Rectangle 15"/>
            <p:cNvSpPr>
              <a:spLocks noChangeArrowheads="1"/>
            </p:cNvSpPr>
            <p:nvPr/>
          </p:nvSpPr>
          <p:spPr bwMode="auto">
            <a:xfrm>
              <a:off x="244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4" name="Rectangle 16"/>
            <p:cNvSpPr>
              <a:spLocks noChangeArrowheads="1"/>
            </p:cNvSpPr>
            <p:nvPr/>
          </p:nvSpPr>
          <p:spPr bwMode="auto">
            <a:xfrm>
              <a:off x="264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5" name="Rectangle 17"/>
            <p:cNvSpPr>
              <a:spLocks noChangeArrowheads="1"/>
            </p:cNvSpPr>
            <p:nvPr/>
          </p:nvSpPr>
          <p:spPr bwMode="auto">
            <a:xfrm>
              <a:off x="2832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6" name="Rectangle 18"/>
            <p:cNvSpPr>
              <a:spLocks noChangeArrowheads="1"/>
            </p:cNvSpPr>
            <p:nvPr/>
          </p:nvSpPr>
          <p:spPr bwMode="auto">
            <a:xfrm>
              <a:off x="302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7" name="Rectangle 19"/>
            <p:cNvSpPr>
              <a:spLocks noChangeArrowheads="1"/>
            </p:cNvSpPr>
            <p:nvPr/>
          </p:nvSpPr>
          <p:spPr bwMode="auto">
            <a:xfrm>
              <a:off x="3216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auto">
            <a:xfrm>
              <a:off x="340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9" name="Rectangle 21"/>
            <p:cNvSpPr>
              <a:spLocks noChangeArrowheads="1"/>
            </p:cNvSpPr>
            <p:nvPr/>
          </p:nvSpPr>
          <p:spPr bwMode="auto">
            <a:xfrm>
              <a:off x="360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0" name="Rectangle 22"/>
            <p:cNvSpPr>
              <a:spLocks noChangeArrowheads="1"/>
            </p:cNvSpPr>
            <p:nvPr/>
          </p:nvSpPr>
          <p:spPr bwMode="auto">
            <a:xfrm>
              <a:off x="3792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1" name="Rectangle 23"/>
            <p:cNvSpPr>
              <a:spLocks noChangeArrowheads="1"/>
            </p:cNvSpPr>
            <p:nvPr/>
          </p:nvSpPr>
          <p:spPr bwMode="auto">
            <a:xfrm>
              <a:off x="398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2" name="Rectangle 24"/>
            <p:cNvSpPr>
              <a:spLocks noChangeArrowheads="1"/>
            </p:cNvSpPr>
            <p:nvPr/>
          </p:nvSpPr>
          <p:spPr bwMode="auto">
            <a:xfrm>
              <a:off x="4176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3" name="Rectangle 25"/>
            <p:cNvSpPr>
              <a:spLocks noChangeArrowheads="1"/>
            </p:cNvSpPr>
            <p:nvPr/>
          </p:nvSpPr>
          <p:spPr bwMode="auto">
            <a:xfrm>
              <a:off x="436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4" name="Rectangle 26"/>
            <p:cNvSpPr>
              <a:spLocks noChangeArrowheads="1"/>
            </p:cNvSpPr>
            <p:nvPr/>
          </p:nvSpPr>
          <p:spPr bwMode="auto">
            <a:xfrm>
              <a:off x="456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5" name="Rectangle 27"/>
            <p:cNvSpPr>
              <a:spLocks noChangeArrowheads="1"/>
            </p:cNvSpPr>
            <p:nvPr/>
          </p:nvSpPr>
          <p:spPr bwMode="auto">
            <a:xfrm>
              <a:off x="4752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>
              <a:off x="494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762000" y="3276600"/>
            <a:ext cx="7391400" cy="304800"/>
            <a:chOff x="480" y="2064"/>
            <a:chExt cx="4656" cy="192"/>
          </a:xfrm>
        </p:grpSpPr>
        <p:sp>
          <p:nvSpPr>
            <p:cNvPr id="22557" name="Rectangle 29"/>
            <p:cNvSpPr>
              <a:spLocks noChangeArrowheads="1"/>
            </p:cNvSpPr>
            <p:nvPr/>
          </p:nvSpPr>
          <p:spPr bwMode="auto">
            <a:xfrm>
              <a:off x="2832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8" name="Rectangle 30"/>
            <p:cNvSpPr>
              <a:spLocks noChangeArrowheads="1"/>
            </p:cNvSpPr>
            <p:nvPr/>
          </p:nvSpPr>
          <p:spPr bwMode="auto">
            <a:xfrm>
              <a:off x="3024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9" name="Rectangle 31"/>
            <p:cNvSpPr>
              <a:spLocks noChangeArrowheads="1"/>
            </p:cNvSpPr>
            <p:nvPr/>
          </p:nvSpPr>
          <p:spPr bwMode="auto">
            <a:xfrm>
              <a:off x="3216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0" name="Rectangle 32"/>
            <p:cNvSpPr>
              <a:spLocks noChangeArrowheads="1"/>
            </p:cNvSpPr>
            <p:nvPr/>
          </p:nvSpPr>
          <p:spPr bwMode="auto">
            <a:xfrm>
              <a:off x="3408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1" name="Rectangle 33"/>
            <p:cNvSpPr>
              <a:spLocks noChangeArrowheads="1"/>
            </p:cNvSpPr>
            <p:nvPr/>
          </p:nvSpPr>
          <p:spPr bwMode="auto">
            <a:xfrm>
              <a:off x="3600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2" name="Rectangle 34"/>
            <p:cNvSpPr>
              <a:spLocks noChangeArrowheads="1"/>
            </p:cNvSpPr>
            <p:nvPr/>
          </p:nvSpPr>
          <p:spPr bwMode="auto">
            <a:xfrm>
              <a:off x="3792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3" name="Rectangle 35"/>
            <p:cNvSpPr>
              <a:spLocks noChangeArrowheads="1"/>
            </p:cNvSpPr>
            <p:nvPr/>
          </p:nvSpPr>
          <p:spPr bwMode="auto">
            <a:xfrm>
              <a:off x="3984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4" name="Rectangle 36"/>
            <p:cNvSpPr>
              <a:spLocks noChangeArrowheads="1"/>
            </p:cNvSpPr>
            <p:nvPr/>
          </p:nvSpPr>
          <p:spPr bwMode="auto">
            <a:xfrm>
              <a:off x="4176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5" name="Rectangle 37"/>
            <p:cNvSpPr>
              <a:spLocks noChangeArrowheads="1"/>
            </p:cNvSpPr>
            <p:nvPr/>
          </p:nvSpPr>
          <p:spPr bwMode="auto">
            <a:xfrm>
              <a:off x="4368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6" name="Rectangle 38"/>
            <p:cNvSpPr>
              <a:spLocks noChangeArrowheads="1"/>
            </p:cNvSpPr>
            <p:nvPr/>
          </p:nvSpPr>
          <p:spPr bwMode="auto">
            <a:xfrm>
              <a:off x="4560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7" name="Rectangle 39"/>
            <p:cNvSpPr>
              <a:spLocks noChangeArrowheads="1"/>
            </p:cNvSpPr>
            <p:nvPr/>
          </p:nvSpPr>
          <p:spPr bwMode="auto">
            <a:xfrm>
              <a:off x="4752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8" name="Rectangle 40"/>
            <p:cNvSpPr>
              <a:spLocks noChangeArrowheads="1"/>
            </p:cNvSpPr>
            <p:nvPr/>
          </p:nvSpPr>
          <p:spPr bwMode="auto">
            <a:xfrm>
              <a:off x="4944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9" name="Rectangle 41"/>
            <p:cNvSpPr>
              <a:spLocks noChangeArrowheads="1"/>
            </p:cNvSpPr>
            <p:nvPr/>
          </p:nvSpPr>
          <p:spPr bwMode="auto">
            <a:xfrm>
              <a:off x="480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0" name="Rectangle 42"/>
            <p:cNvSpPr>
              <a:spLocks noChangeArrowheads="1"/>
            </p:cNvSpPr>
            <p:nvPr/>
          </p:nvSpPr>
          <p:spPr bwMode="auto">
            <a:xfrm>
              <a:off x="672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1" name="Rectangle 43"/>
            <p:cNvSpPr>
              <a:spLocks noChangeArrowheads="1"/>
            </p:cNvSpPr>
            <p:nvPr/>
          </p:nvSpPr>
          <p:spPr bwMode="auto">
            <a:xfrm>
              <a:off x="864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2" name="Rectangle 44"/>
            <p:cNvSpPr>
              <a:spLocks noChangeArrowheads="1"/>
            </p:cNvSpPr>
            <p:nvPr/>
          </p:nvSpPr>
          <p:spPr bwMode="auto">
            <a:xfrm>
              <a:off x="1056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3" name="Rectangle 45"/>
            <p:cNvSpPr>
              <a:spLocks noChangeArrowheads="1"/>
            </p:cNvSpPr>
            <p:nvPr/>
          </p:nvSpPr>
          <p:spPr bwMode="auto">
            <a:xfrm>
              <a:off x="1248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4" name="Rectangle 46"/>
            <p:cNvSpPr>
              <a:spLocks noChangeArrowheads="1"/>
            </p:cNvSpPr>
            <p:nvPr/>
          </p:nvSpPr>
          <p:spPr bwMode="auto">
            <a:xfrm>
              <a:off x="1440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5" name="Rectangle 47"/>
            <p:cNvSpPr>
              <a:spLocks noChangeArrowheads="1"/>
            </p:cNvSpPr>
            <p:nvPr/>
          </p:nvSpPr>
          <p:spPr bwMode="auto">
            <a:xfrm>
              <a:off x="1632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6" name="Rectangle 48"/>
            <p:cNvSpPr>
              <a:spLocks noChangeArrowheads="1"/>
            </p:cNvSpPr>
            <p:nvPr/>
          </p:nvSpPr>
          <p:spPr bwMode="auto">
            <a:xfrm>
              <a:off x="1824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7" name="Rectangle 49"/>
            <p:cNvSpPr>
              <a:spLocks noChangeArrowheads="1"/>
            </p:cNvSpPr>
            <p:nvPr/>
          </p:nvSpPr>
          <p:spPr bwMode="auto">
            <a:xfrm>
              <a:off x="2016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8" name="Rectangle 50"/>
            <p:cNvSpPr>
              <a:spLocks noChangeArrowheads="1"/>
            </p:cNvSpPr>
            <p:nvPr/>
          </p:nvSpPr>
          <p:spPr bwMode="auto">
            <a:xfrm>
              <a:off x="2208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9" name="Rectangle 51"/>
            <p:cNvSpPr>
              <a:spLocks noChangeArrowheads="1"/>
            </p:cNvSpPr>
            <p:nvPr/>
          </p:nvSpPr>
          <p:spPr bwMode="auto">
            <a:xfrm>
              <a:off x="2400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0" name="Rectangle 52"/>
            <p:cNvSpPr>
              <a:spLocks noChangeArrowheads="1"/>
            </p:cNvSpPr>
            <p:nvPr/>
          </p:nvSpPr>
          <p:spPr bwMode="auto">
            <a:xfrm>
              <a:off x="2592" y="206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03"/>
          <p:cNvGrpSpPr>
            <a:grpSpLocks/>
          </p:cNvGrpSpPr>
          <p:nvPr/>
        </p:nvGrpSpPr>
        <p:grpSpPr bwMode="auto">
          <a:xfrm>
            <a:off x="685800" y="4419600"/>
            <a:ext cx="7543800" cy="304800"/>
            <a:chOff x="432" y="2784"/>
            <a:chExt cx="4752" cy="192"/>
          </a:xfrm>
        </p:grpSpPr>
        <p:sp>
          <p:nvSpPr>
            <p:cNvPr id="22581" name="Rectangle 53"/>
            <p:cNvSpPr>
              <a:spLocks noChangeArrowheads="1"/>
            </p:cNvSpPr>
            <p:nvPr/>
          </p:nvSpPr>
          <p:spPr bwMode="auto">
            <a:xfrm>
              <a:off x="432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2" name="Rectangle 54"/>
            <p:cNvSpPr>
              <a:spLocks noChangeArrowheads="1"/>
            </p:cNvSpPr>
            <p:nvPr/>
          </p:nvSpPr>
          <p:spPr bwMode="auto">
            <a:xfrm>
              <a:off x="624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3" name="Rectangle 55"/>
            <p:cNvSpPr>
              <a:spLocks noChangeArrowheads="1"/>
            </p:cNvSpPr>
            <p:nvPr/>
          </p:nvSpPr>
          <p:spPr bwMode="auto">
            <a:xfrm>
              <a:off x="816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4" name="Rectangle 56"/>
            <p:cNvSpPr>
              <a:spLocks noChangeArrowheads="1"/>
            </p:cNvSpPr>
            <p:nvPr/>
          </p:nvSpPr>
          <p:spPr bwMode="auto">
            <a:xfrm>
              <a:off x="1008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5" name="Rectangle 57"/>
            <p:cNvSpPr>
              <a:spLocks noChangeArrowheads="1"/>
            </p:cNvSpPr>
            <p:nvPr/>
          </p:nvSpPr>
          <p:spPr bwMode="auto">
            <a:xfrm>
              <a:off x="1200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6" name="Rectangle 58"/>
            <p:cNvSpPr>
              <a:spLocks noChangeArrowheads="1"/>
            </p:cNvSpPr>
            <p:nvPr/>
          </p:nvSpPr>
          <p:spPr bwMode="auto">
            <a:xfrm>
              <a:off x="1392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7" name="Rectangle 59"/>
            <p:cNvSpPr>
              <a:spLocks noChangeArrowheads="1"/>
            </p:cNvSpPr>
            <p:nvPr/>
          </p:nvSpPr>
          <p:spPr bwMode="auto">
            <a:xfrm>
              <a:off x="1632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8" name="Rectangle 60"/>
            <p:cNvSpPr>
              <a:spLocks noChangeArrowheads="1"/>
            </p:cNvSpPr>
            <p:nvPr/>
          </p:nvSpPr>
          <p:spPr bwMode="auto">
            <a:xfrm>
              <a:off x="1824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9" name="Rectangle 61"/>
            <p:cNvSpPr>
              <a:spLocks noChangeArrowheads="1"/>
            </p:cNvSpPr>
            <p:nvPr/>
          </p:nvSpPr>
          <p:spPr bwMode="auto">
            <a:xfrm>
              <a:off x="2016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0" name="Rectangle 62"/>
            <p:cNvSpPr>
              <a:spLocks noChangeArrowheads="1"/>
            </p:cNvSpPr>
            <p:nvPr/>
          </p:nvSpPr>
          <p:spPr bwMode="auto">
            <a:xfrm>
              <a:off x="2208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1" name="Rectangle 63"/>
            <p:cNvSpPr>
              <a:spLocks noChangeArrowheads="1"/>
            </p:cNvSpPr>
            <p:nvPr/>
          </p:nvSpPr>
          <p:spPr bwMode="auto">
            <a:xfrm>
              <a:off x="2400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2" name="Rectangle 64"/>
            <p:cNvSpPr>
              <a:spLocks noChangeArrowheads="1"/>
            </p:cNvSpPr>
            <p:nvPr/>
          </p:nvSpPr>
          <p:spPr bwMode="auto">
            <a:xfrm>
              <a:off x="2592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3" name="Rectangle 65"/>
            <p:cNvSpPr>
              <a:spLocks noChangeArrowheads="1"/>
            </p:cNvSpPr>
            <p:nvPr/>
          </p:nvSpPr>
          <p:spPr bwMode="auto">
            <a:xfrm>
              <a:off x="2832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4" name="Rectangle 66"/>
            <p:cNvSpPr>
              <a:spLocks noChangeArrowheads="1"/>
            </p:cNvSpPr>
            <p:nvPr/>
          </p:nvSpPr>
          <p:spPr bwMode="auto">
            <a:xfrm>
              <a:off x="3024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5" name="Rectangle 67"/>
            <p:cNvSpPr>
              <a:spLocks noChangeArrowheads="1"/>
            </p:cNvSpPr>
            <p:nvPr/>
          </p:nvSpPr>
          <p:spPr bwMode="auto">
            <a:xfrm>
              <a:off x="3216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6" name="Rectangle 68"/>
            <p:cNvSpPr>
              <a:spLocks noChangeArrowheads="1"/>
            </p:cNvSpPr>
            <p:nvPr/>
          </p:nvSpPr>
          <p:spPr bwMode="auto">
            <a:xfrm>
              <a:off x="3408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7" name="Rectangle 69"/>
            <p:cNvSpPr>
              <a:spLocks noChangeArrowheads="1"/>
            </p:cNvSpPr>
            <p:nvPr/>
          </p:nvSpPr>
          <p:spPr bwMode="auto">
            <a:xfrm>
              <a:off x="3600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8" name="Rectangle 70"/>
            <p:cNvSpPr>
              <a:spLocks noChangeArrowheads="1"/>
            </p:cNvSpPr>
            <p:nvPr/>
          </p:nvSpPr>
          <p:spPr bwMode="auto">
            <a:xfrm>
              <a:off x="3792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9" name="Rectangle 71"/>
            <p:cNvSpPr>
              <a:spLocks noChangeArrowheads="1"/>
            </p:cNvSpPr>
            <p:nvPr/>
          </p:nvSpPr>
          <p:spPr bwMode="auto">
            <a:xfrm>
              <a:off x="4032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0" name="Rectangle 72"/>
            <p:cNvSpPr>
              <a:spLocks noChangeArrowheads="1"/>
            </p:cNvSpPr>
            <p:nvPr/>
          </p:nvSpPr>
          <p:spPr bwMode="auto">
            <a:xfrm>
              <a:off x="4224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1" name="Rectangle 73"/>
            <p:cNvSpPr>
              <a:spLocks noChangeArrowheads="1"/>
            </p:cNvSpPr>
            <p:nvPr/>
          </p:nvSpPr>
          <p:spPr bwMode="auto">
            <a:xfrm>
              <a:off x="4416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2" name="Rectangle 74"/>
            <p:cNvSpPr>
              <a:spLocks noChangeArrowheads="1"/>
            </p:cNvSpPr>
            <p:nvPr/>
          </p:nvSpPr>
          <p:spPr bwMode="auto">
            <a:xfrm>
              <a:off x="4608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3" name="Rectangle 75"/>
            <p:cNvSpPr>
              <a:spLocks noChangeArrowheads="1"/>
            </p:cNvSpPr>
            <p:nvPr/>
          </p:nvSpPr>
          <p:spPr bwMode="auto">
            <a:xfrm>
              <a:off x="4800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4" name="Rectangle 76"/>
            <p:cNvSpPr>
              <a:spLocks noChangeArrowheads="1"/>
            </p:cNvSpPr>
            <p:nvPr/>
          </p:nvSpPr>
          <p:spPr bwMode="auto">
            <a:xfrm>
              <a:off x="4992" y="2784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04"/>
          <p:cNvGrpSpPr>
            <a:grpSpLocks/>
          </p:cNvGrpSpPr>
          <p:nvPr/>
        </p:nvGrpSpPr>
        <p:grpSpPr bwMode="auto">
          <a:xfrm>
            <a:off x="533400" y="5486400"/>
            <a:ext cx="7848600" cy="304800"/>
            <a:chOff x="336" y="3456"/>
            <a:chExt cx="4944" cy="192"/>
          </a:xfrm>
        </p:grpSpPr>
        <p:sp>
          <p:nvSpPr>
            <p:cNvPr id="22605" name="Rectangle 77"/>
            <p:cNvSpPr>
              <a:spLocks noChangeArrowheads="1"/>
            </p:cNvSpPr>
            <p:nvPr/>
          </p:nvSpPr>
          <p:spPr bwMode="auto">
            <a:xfrm>
              <a:off x="336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6" name="Rectangle 78"/>
            <p:cNvSpPr>
              <a:spLocks noChangeArrowheads="1"/>
            </p:cNvSpPr>
            <p:nvPr/>
          </p:nvSpPr>
          <p:spPr bwMode="auto">
            <a:xfrm>
              <a:off x="528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7" name="Rectangle 79"/>
            <p:cNvSpPr>
              <a:spLocks noChangeArrowheads="1"/>
            </p:cNvSpPr>
            <p:nvPr/>
          </p:nvSpPr>
          <p:spPr bwMode="auto">
            <a:xfrm>
              <a:off x="720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8" name="Rectangle 80"/>
            <p:cNvSpPr>
              <a:spLocks noChangeArrowheads="1"/>
            </p:cNvSpPr>
            <p:nvPr/>
          </p:nvSpPr>
          <p:spPr bwMode="auto">
            <a:xfrm>
              <a:off x="960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9" name="Rectangle 81"/>
            <p:cNvSpPr>
              <a:spLocks noChangeArrowheads="1"/>
            </p:cNvSpPr>
            <p:nvPr/>
          </p:nvSpPr>
          <p:spPr bwMode="auto">
            <a:xfrm>
              <a:off x="1152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0" name="Rectangle 82"/>
            <p:cNvSpPr>
              <a:spLocks noChangeArrowheads="1"/>
            </p:cNvSpPr>
            <p:nvPr/>
          </p:nvSpPr>
          <p:spPr bwMode="auto">
            <a:xfrm>
              <a:off x="1344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1" name="Rectangle 83"/>
            <p:cNvSpPr>
              <a:spLocks noChangeArrowheads="1"/>
            </p:cNvSpPr>
            <p:nvPr/>
          </p:nvSpPr>
          <p:spPr bwMode="auto">
            <a:xfrm>
              <a:off x="1584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2" name="Rectangle 84"/>
            <p:cNvSpPr>
              <a:spLocks noChangeArrowheads="1"/>
            </p:cNvSpPr>
            <p:nvPr/>
          </p:nvSpPr>
          <p:spPr bwMode="auto">
            <a:xfrm>
              <a:off x="1776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3" name="Rectangle 85"/>
            <p:cNvSpPr>
              <a:spLocks noChangeArrowheads="1"/>
            </p:cNvSpPr>
            <p:nvPr/>
          </p:nvSpPr>
          <p:spPr bwMode="auto">
            <a:xfrm>
              <a:off x="1968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4" name="Rectangle 86"/>
            <p:cNvSpPr>
              <a:spLocks noChangeArrowheads="1"/>
            </p:cNvSpPr>
            <p:nvPr/>
          </p:nvSpPr>
          <p:spPr bwMode="auto">
            <a:xfrm>
              <a:off x="2208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5" name="Rectangle 87"/>
            <p:cNvSpPr>
              <a:spLocks noChangeArrowheads="1"/>
            </p:cNvSpPr>
            <p:nvPr/>
          </p:nvSpPr>
          <p:spPr bwMode="auto">
            <a:xfrm>
              <a:off x="2400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6" name="Rectangle 88"/>
            <p:cNvSpPr>
              <a:spLocks noChangeArrowheads="1"/>
            </p:cNvSpPr>
            <p:nvPr/>
          </p:nvSpPr>
          <p:spPr bwMode="auto">
            <a:xfrm>
              <a:off x="2592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7" name="Rectangle 89"/>
            <p:cNvSpPr>
              <a:spLocks noChangeArrowheads="1"/>
            </p:cNvSpPr>
            <p:nvPr/>
          </p:nvSpPr>
          <p:spPr bwMode="auto">
            <a:xfrm>
              <a:off x="2832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8" name="Rectangle 90"/>
            <p:cNvSpPr>
              <a:spLocks noChangeArrowheads="1"/>
            </p:cNvSpPr>
            <p:nvPr/>
          </p:nvSpPr>
          <p:spPr bwMode="auto">
            <a:xfrm>
              <a:off x="3024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9" name="Rectangle 91"/>
            <p:cNvSpPr>
              <a:spLocks noChangeArrowheads="1"/>
            </p:cNvSpPr>
            <p:nvPr/>
          </p:nvSpPr>
          <p:spPr bwMode="auto">
            <a:xfrm>
              <a:off x="3216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0" name="Rectangle 92"/>
            <p:cNvSpPr>
              <a:spLocks noChangeArrowheads="1"/>
            </p:cNvSpPr>
            <p:nvPr/>
          </p:nvSpPr>
          <p:spPr bwMode="auto">
            <a:xfrm>
              <a:off x="3456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1" name="Rectangle 93"/>
            <p:cNvSpPr>
              <a:spLocks noChangeArrowheads="1"/>
            </p:cNvSpPr>
            <p:nvPr/>
          </p:nvSpPr>
          <p:spPr bwMode="auto">
            <a:xfrm>
              <a:off x="3648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2" name="Rectangle 94"/>
            <p:cNvSpPr>
              <a:spLocks noChangeArrowheads="1"/>
            </p:cNvSpPr>
            <p:nvPr/>
          </p:nvSpPr>
          <p:spPr bwMode="auto">
            <a:xfrm>
              <a:off x="3840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3" name="Rectangle 95"/>
            <p:cNvSpPr>
              <a:spLocks noChangeArrowheads="1"/>
            </p:cNvSpPr>
            <p:nvPr/>
          </p:nvSpPr>
          <p:spPr bwMode="auto">
            <a:xfrm>
              <a:off x="4080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4" name="Rectangle 96"/>
            <p:cNvSpPr>
              <a:spLocks noChangeArrowheads="1"/>
            </p:cNvSpPr>
            <p:nvPr/>
          </p:nvSpPr>
          <p:spPr bwMode="auto">
            <a:xfrm>
              <a:off x="4272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5" name="Rectangle 97"/>
            <p:cNvSpPr>
              <a:spLocks noChangeArrowheads="1"/>
            </p:cNvSpPr>
            <p:nvPr/>
          </p:nvSpPr>
          <p:spPr bwMode="auto">
            <a:xfrm>
              <a:off x="4464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6" name="Rectangle 98"/>
            <p:cNvSpPr>
              <a:spLocks noChangeArrowheads="1"/>
            </p:cNvSpPr>
            <p:nvPr/>
          </p:nvSpPr>
          <p:spPr bwMode="auto">
            <a:xfrm>
              <a:off x="4704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7" name="Rectangle 99"/>
            <p:cNvSpPr>
              <a:spLocks noChangeArrowheads="1"/>
            </p:cNvSpPr>
            <p:nvPr/>
          </p:nvSpPr>
          <p:spPr bwMode="auto">
            <a:xfrm>
              <a:off x="4896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8" name="Rectangle 100"/>
            <p:cNvSpPr>
              <a:spLocks noChangeArrowheads="1"/>
            </p:cNvSpPr>
            <p:nvPr/>
          </p:nvSpPr>
          <p:spPr bwMode="auto">
            <a:xfrm>
              <a:off x="5088" y="34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1FEA-E2B0-F944-8752-4880141B96CA}" type="slidenum">
              <a:rPr lang="en-US"/>
              <a:pPr/>
              <a:t>8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case</a:t>
            </a:r>
            <a:r>
              <a:rPr lang="en-US" dirty="0" smtClean="0"/>
              <a:t> Partitioning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0000"/>
                </a:solidFill>
              </a:rPr>
              <a:t> We cut the array size in half each time</a:t>
            </a:r>
          </a:p>
          <a:p>
            <a:r>
              <a:rPr lang="en-US" sz="2800" dirty="0">
                <a:solidFill>
                  <a:srgbClr val="000000"/>
                </a:solidFill>
              </a:rPr>
              <a:t>So the depth of the recursion in 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log</a:t>
            </a:r>
            <a:r>
              <a:rPr lang="en-US" sz="2800" baseline="-25000" dirty="0">
                <a:solidFill>
                  <a:srgbClr val="000000"/>
                </a:solidFill>
                <a:latin typeface="Verdana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n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At each level of the recursion, all the partitions at that level do work that is linear in </a:t>
            </a:r>
            <a:r>
              <a:rPr lang="en-US" sz="2800" dirty="0" err="1">
                <a:solidFill>
                  <a:srgbClr val="000000"/>
                </a:solidFill>
                <a:latin typeface="Verdana" charset="0"/>
              </a:rPr>
              <a:t>n</a:t>
            </a:r>
            <a:endParaRPr lang="en-US" sz="2800" dirty="0">
              <a:solidFill>
                <a:srgbClr val="000000"/>
              </a:solidFill>
              <a:latin typeface="Verdana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O(log</a:t>
            </a:r>
            <a:r>
              <a:rPr lang="en-US" sz="2800" baseline="-25000" dirty="0">
                <a:solidFill>
                  <a:srgbClr val="000000"/>
                </a:solidFill>
                <a:latin typeface="Verdana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n) * </a:t>
            </a:r>
            <a:r>
              <a:rPr lang="en-US" sz="2800" dirty="0" err="1">
                <a:solidFill>
                  <a:srgbClr val="000000"/>
                </a:solidFill>
                <a:latin typeface="Verdana" charset="0"/>
              </a:rPr>
              <a:t>O(n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) = </a:t>
            </a:r>
            <a:r>
              <a:rPr lang="en-US" sz="2800" dirty="0" err="1">
                <a:solidFill>
                  <a:srgbClr val="000000"/>
                </a:solidFill>
                <a:latin typeface="Verdana" charset="0"/>
              </a:rPr>
              <a:t>O(n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 log</a:t>
            </a:r>
            <a:r>
              <a:rPr lang="en-US" sz="2800" baseline="-25000" dirty="0">
                <a:solidFill>
                  <a:srgbClr val="000000"/>
                </a:solidFill>
                <a:latin typeface="Verdana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n)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Hence in the</a:t>
            </a:r>
            <a:r>
              <a:rPr lang="en-US" sz="2800" dirty="0" smtClean="0">
                <a:solidFill>
                  <a:srgbClr val="000000"/>
                </a:solidFill>
              </a:rPr>
              <a:t> best </a:t>
            </a:r>
            <a:r>
              <a:rPr lang="en-US" sz="2800" dirty="0">
                <a:solidFill>
                  <a:srgbClr val="000000"/>
                </a:solidFill>
              </a:rPr>
              <a:t>case, </a:t>
            </a:r>
            <a:r>
              <a:rPr lang="en-US" sz="2800" dirty="0" err="1">
                <a:solidFill>
                  <a:srgbClr val="000000"/>
                </a:solidFill>
              </a:rPr>
              <a:t>quicksort</a:t>
            </a:r>
            <a:r>
              <a:rPr lang="en-US" sz="2800" dirty="0">
                <a:solidFill>
                  <a:srgbClr val="000000"/>
                </a:solidFill>
              </a:rPr>
              <a:t> has time complexity </a:t>
            </a:r>
            <a:r>
              <a:rPr lang="en-US" sz="2800" dirty="0" err="1">
                <a:solidFill>
                  <a:srgbClr val="000000"/>
                </a:solidFill>
                <a:latin typeface="Verdana" charset="0"/>
              </a:rPr>
              <a:t>O(n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 log</a:t>
            </a:r>
            <a:r>
              <a:rPr lang="en-US" sz="2800" baseline="-25000" dirty="0">
                <a:solidFill>
                  <a:srgbClr val="000000"/>
                </a:solidFill>
                <a:latin typeface="Verdana" charset="0"/>
              </a:rPr>
              <a:t>2</a:t>
            </a:r>
            <a:r>
              <a:rPr lang="en-US" sz="2800" dirty="0">
                <a:solidFill>
                  <a:srgbClr val="000000"/>
                </a:solidFill>
                <a:latin typeface="Verdana" charset="0"/>
              </a:rPr>
              <a:t>n)</a:t>
            </a:r>
          </a:p>
          <a:p>
            <a:r>
              <a:rPr lang="en-US" sz="2800" dirty="0">
                <a:solidFill>
                  <a:srgbClr val="000000"/>
                </a:solidFill>
              </a:rPr>
              <a:t>What about the worst case?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0E4E3-C78A-BC41-A658-E1AC671D2132}" type="slidenum">
              <a:rPr lang="en-US"/>
              <a:pPr/>
              <a:t>9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Worst case partitioning</a:t>
            </a:r>
          </a:p>
        </p:txBody>
      </p:sp>
      <p:grpSp>
        <p:nvGrpSpPr>
          <p:cNvPr id="2" name="Group 173"/>
          <p:cNvGrpSpPr>
            <a:grpSpLocks/>
          </p:cNvGrpSpPr>
          <p:nvPr/>
        </p:nvGrpSpPr>
        <p:grpSpPr bwMode="auto">
          <a:xfrm>
            <a:off x="990600" y="1828800"/>
            <a:ext cx="7315200" cy="304800"/>
            <a:chOff x="624" y="1296"/>
            <a:chExt cx="4608" cy="192"/>
          </a:xfrm>
        </p:grpSpPr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62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816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100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120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1392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158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1776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196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8" name="Rectangle 14"/>
            <p:cNvSpPr>
              <a:spLocks noChangeArrowheads="1"/>
            </p:cNvSpPr>
            <p:nvPr/>
          </p:nvSpPr>
          <p:spPr bwMode="auto">
            <a:xfrm>
              <a:off x="216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/>
            </a:p>
          </p:txBody>
        </p:sp>
        <p:sp>
          <p:nvSpPr>
            <p:cNvPr id="26639" name="Rectangle 15"/>
            <p:cNvSpPr>
              <a:spLocks noChangeArrowheads="1"/>
            </p:cNvSpPr>
            <p:nvPr/>
          </p:nvSpPr>
          <p:spPr bwMode="auto">
            <a:xfrm>
              <a:off x="2352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0" name="Rectangle 16"/>
            <p:cNvSpPr>
              <a:spLocks noChangeArrowheads="1"/>
            </p:cNvSpPr>
            <p:nvPr/>
          </p:nvSpPr>
          <p:spPr bwMode="auto">
            <a:xfrm>
              <a:off x="254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1" name="Rectangle 17"/>
            <p:cNvSpPr>
              <a:spLocks noChangeArrowheads="1"/>
            </p:cNvSpPr>
            <p:nvPr/>
          </p:nvSpPr>
          <p:spPr bwMode="auto">
            <a:xfrm>
              <a:off x="2736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2" name="Rectangle 18"/>
            <p:cNvSpPr>
              <a:spLocks noChangeArrowheads="1"/>
            </p:cNvSpPr>
            <p:nvPr/>
          </p:nvSpPr>
          <p:spPr bwMode="auto">
            <a:xfrm>
              <a:off x="292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3" name="Rectangle 19"/>
            <p:cNvSpPr>
              <a:spLocks noChangeArrowheads="1"/>
            </p:cNvSpPr>
            <p:nvPr/>
          </p:nvSpPr>
          <p:spPr bwMode="auto">
            <a:xfrm>
              <a:off x="312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4" name="Rectangle 20"/>
            <p:cNvSpPr>
              <a:spLocks noChangeArrowheads="1"/>
            </p:cNvSpPr>
            <p:nvPr/>
          </p:nvSpPr>
          <p:spPr bwMode="auto">
            <a:xfrm>
              <a:off x="3312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5" name="Rectangle 21"/>
            <p:cNvSpPr>
              <a:spLocks noChangeArrowheads="1"/>
            </p:cNvSpPr>
            <p:nvPr/>
          </p:nvSpPr>
          <p:spPr bwMode="auto">
            <a:xfrm>
              <a:off x="350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6" name="Rectangle 22"/>
            <p:cNvSpPr>
              <a:spLocks noChangeArrowheads="1"/>
            </p:cNvSpPr>
            <p:nvPr/>
          </p:nvSpPr>
          <p:spPr bwMode="auto">
            <a:xfrm>
              <a:off x="3696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7" name="Rectangle 23"/>
            <p:cNvSpPr>
              <a:spLocks noChangeArrowheads="1"/>
            </p:cNvSpPr>
            <p:nvPr/>
          </p:nvSpPr>
          <p:spPr bwMode="auto">
            <a:xfrm>
              <a:off x="388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8" name="Rectangle 24"/>
            <p:cNvSpPr>
              <a:spLocks noChangeArrowheads="1"/>
            </p:cNvSpPr>
            <p:nvPr/>
          </p:nvSpPr>
          <p:spPr bwMode="auto">
            <a:xfrm>
              <a:off x="408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9" name="Rectangle 25"/>
            <p:cNvSpPr>
              <a:spLocks noChangeArrowheads="1"/>
            </p:cNvSpPr>
            <p:nvPr/>
          </p:nvSpPr>
          <p:spPr bwMode="auto">
            <a:xfrm>
              <a:off x="4272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0" name="Rectangle 26"/>
            <p:cNvSpPr>
              <a:spLocks noChangeArrowheads="1"/>
            </p:cNvSpPr>
            <p:nvPr/>
          </p:nvSpPr>
          <p:spPr bwMode="auto">
            <a:xfrm>
              <a:off x="4464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1" name="Rectangle 27"/>
            <p:cNvSpPr>
              <a:spLocks noChangeArrowheads="1"/>
            </p:cNvSpPr>
            <p:nvPr/>
          </p:nvSpPr>
          <p:spPr bwMode="auto">
            <a:xfrm>
              <a:off x="4656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2" name="Rectangle 28"/>
            <p:cNvSpPr>
              <a:spLocks noChangeArrowheads="1"/>
            </p:cNvSpPr>
            <p:nvPr/>
          </p:nvSpPr>
          <p:spPr bwMode="auto">
            <a:xfrm>
              <a:off x="4848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3" name="Rectangle 29"/>
            <p:cNvSpPr>
              <a:spLocks noChangeArrowheads="1"/>
            </p:cNvSpPr>
            <p:nvPr/>
          </p:nvSpPr>
          <p:spPr bwMode="auto">
            <a:xfrm>
              <a:off x="5040" y="129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74"/>
          <p:cNvGrpSpPr>
            <a:grpSpLocks/>
          </p:cNvGrpSpPr>
          <p:nvPr/>
        </p:nvGrpSpPr>
        <p:grpSpPr bwMode="auto">
          <a:xfrm>
            <a:off x="914400" y="2514600"/>
            <a:ext cx="7391400" cy="304800"/>
            <a:chOff x="576" y="1776"/>
            <a:chExt cx="4656" cy="192"/>
          </a:xfrm>
        </p:grpSpPr>
        <p:sp>
          <p:nvSpPr>
            <p:cNvPr id="26654" name="Rectangle 30"/>
            <p:cNvSpPr>
              <a:spLocks noChangeArrowheads="1"/>
            </p:cNvSpPr>
            <p:nvPr/>
          </p:nvSpPr>
          <p:spPr bwMode="auto">
            <a:xfrm>
              <a:off x="576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5" name="Rectangle 31"/>
            <p:cNvSpPr>
              <a:spLocks noChangeArrowheads="1"/>
            </p:cNvSpPr>
            <p:nvPr/>
          </p:nvSpPr>
          <p:spPr bwMode="auto">
            <a:xfrm>
              <a:off x="816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6" name="Rectangle 32"/>
            <p:cNvSpPr>
              <a:spLocks noChangeArrowheads="1"/>
            </p:cNvSpPr>
            <p:nvPr/>
          </p:nvSpPr>
          <p:spPr bwMode="auto">
            <a:xfrm>
              <a:off x="1008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7" name="Rectangle 33"/>
            <p:cNvSpPr>
              <a:spLocks noChangeArrowheads="1"/>
            </p:cNvSpPr>
            <p:nvPr/>
          </p:nvSpPr>
          <p:spPr bwMode="auto">
            <a:xfrm>
              <a:off x="1200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8" name="Rectangle 34"/>
            <p:cNvSpPr>
              <a:spLocks noChangeArrowheads="1"/>
            </p:cNvSpPr>
            <p:nvPr/>
          </p:nvSpPr>
          <p:spPr bwMode="auto">
            <a:xfrm>
              <a:off x="1392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9" name="Rectangle 35"/>
            <p:cNvSpPr>
              <a:spLocks noChangeArrowheads="1"/>
            </p:cNvSpPr>
            <p:nvPr/>
          </p:nvSpPr>
          <p:spPr bwMode="auto">
            <a:xfrm>
              <a:off x="1584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0" name="Rectangle 36"/>
            <p:cNvSpPr>
              <a:spLocks noChangeArrowheads="1"/>
            </p:cNvSpPr>
            <p:nvPr/>
          </p:nvSpPr>
          <p:spPr bwMode="auto">
            <a:xfrm>
              <a:off x="1776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1" name="Rectangle 37"/>
            <p:cNvSpPr>
              <a:spLocks noChangeArrowheads="1"/>
            </p:cNvSpPr>
            <p:nvPr/>
          </p:nvSpPr>
          <p:spPr bwMode="auto">
            <a:xfrm>
              <a:off x="1968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2" name="Rectangle 38"/>
            <p:cNvSpPr>
              <a:spLocks noChangeArrowheads="1"/>
            </p:cNvSpPr>
            <p:nvPr/>
          </p:nvSpPr>
          <p:spPr bwMode="auto">
            <a:xfrm>
              <a:off x="2160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/>
            </a:p>
          </p:txBody>
        </p:sp>
        <p:sp>
          <p:nvSpPr>
            <p:cNvPr id="26663" name="Rectangle 39"/>
            <p:cNvSpPr>
              <a:spLocks noChangeArrowheads="1"/>
            </p:cNvSpPr>
            <p:nvPr/>
          </p:nvSpPr>
          <p:spPr bwMode="auto">
            <a:xfrm>
              <a:off x="2352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4" name="Rectangle 40"/>
            <p:cNvSpPr>
              <a:spLocks noChangeArrowheads="1"/>
            </p:cNvSpPr>
            <p:nvPr/>
          </p:nvSpPr>
          <p:spPr bwMode="auto">
            <a:xfrm>
              <a:off x="2544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5" name="Rectangle 41"/>
            <p:cNvSpPr>
              <a:spLocks noChangeArrowheads="1"/>
            </p:cNvSpPr>
            <p:nvPr/>
          </p:nvSpPr>
          <p:spPr bwMode="auto">
            <a:xfrm>
              <a:off x="2736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6" name="Rectangle 42"/>
            <p:cNvSpPr>
              <a:spLocks noChangeArrowheads="1"/>
            </p:cNvSpPr>
            <p:nvPr/>
          </p:nvSpPr>
          <p:spPr bwMode="auto">
            <a:xfrm>
              <a:off x="2928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7" name="Rectangle 43"/>
            <p:cNvSpPr>
              <a:spLocks noChangeArrowheads="1"/>
            </p:cNvSpPr>
            <p:nvPr/>
          </p:nvSpPr>
          <p:spPr bwMode="auto">
            <a:xfrm>
              <a:off x="3120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8" name="Rectangle 44"/>
            <p:cNvSpPr>
              <a:spLocks noChangeArrowheads="1"/>
            </p:cNvSpPr>
            <p:nvPr/>
          </p:nvSpPr>
          <p:spPr bwMode="auto">
            <a:xfrm>
              <a:off x="3312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9" name="Rectangle 45"/>
            <p:cNvSpPr>
              <a:spLocks noChangeArrowheads="1"/>
            </p:cNvSpPr>
            <p:nvPr/>
          </p:nvSpPr>
          <p:spPr bwMode="auto">
            <a:xfrm>
              <a:off x="3504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0" name="Rectangle 46"/>
            <p:cNvSpPr>
              <a:spLocks noChangeArrowheads="1"/>
            </p:cNvSpPr>
            <p:nvPr/>
          </p:nvSpPr>
          <p:spPr bwMode="auto">
            <a:xfrm>
              <a:off x="3696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1" name="Rectangle 47"/>
            <p:cNvSpPr>
              <a:spLocks noChangeArrowheads="1"/>
            </p:cNvSpPr>
            <p:nvPr/>
          </p:nvSpPr>
          <p:spPr bwMode="auto">
            <a:xfrm>
              <a:off x="3888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2" name="Rectangle 48"/>
            <p:cNvSpPr>
              <a:spLocks noChangeArrowheads="1"/>
            </p:cNvSpPr>
            <p:nvPr/>
          </p:nvSpPr>
          <p:spPr bwMode="auto">
            <a:xfrm>
              <a:off x="4080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3" name="Rectangle 49"/>
            <p:cNvSpPr>
              <a:spLocks noChangeArrowheads="1"/>
            </p:cNvSpPr>
            <p:nvPr/>
          </p:nvSpPr>
          <p:spPr bwMode="auto">
            <a:xfrm>
              <a:off x="4272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4" name="Rectangle 50"/>
            <p:cNvSpPr>
              <a:spLocks noChangeArrowheads="1"/>
            </p:cNvSpPr>
            <p:nvPr/>
          </p:nvSpPr>
          <p:spPr bwMode="auto">
            <a:xfrm>
              <a:off x="4464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5" name="Rectangle 51"/>
            <p:cNvSpPr>
              <a:spLocks noChangeArrowheads="1"/>
            </p:cNvSpPr>
            <p:nvPr/>
          </p:nvSpPr>
          <p:spPr bwMode="auto">
            <a:xfrm>
              <a:off x="4656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6" name="Rectangle 52"/>
            <p:cNvSpPr>
              <a:spLocks noChangeArrowheads="1"/>
            </p:cNvSpPr>
            <p:nvPr/>
          </p:nvSpPr>
          <p:spPr bwMode="auto">
            <a:xfrm>
              <a:off x="4848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7" name="Rectangle 53"/>
            <p:cNvSpPr>
              <a:spLocks noChangeArrowheads="1"/>
            </p:cNvSpPr>
            <p:nvPr/>
          </p:nvSpPr>
          <p:spPr bwMode="auto">
            <a:xfrm>
              <a:off x="5040" y="177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75"/>
          <p:cNvGrpSpPr>
            <a:grpSpLocks/>
          </p:cNvGrpSpPr>
          <p:nvPr/>
        </p:nvGrpSpPr>
        <p:grpSpPr bwMode="auto">
          <a:xfrm>
            <a:off x="838200" y="3200400"/>
            <a:ext cx="7467600" cy="304800"/>
            <a:chOff x="528" y="2256"/>
            <a:chExt cx="4704" cy="192"/>
          </a:xfrm>
        </p:grpSpPr>
        <p:sp>
          <p:nvSpPr>
            <p:cNvPr id="26678" name="Rectangle 54"/>
            <p:cNvSpPr>
              <a:spLocks noChangeArrowheads="1"/>
            </p:cNvSpPr>
            <p:nvPr/>
          </p:nvSpPr>
          <p:spPr bwMode="auto">
            <a:xfrm>
              <a:off x="528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9" name="Rectangle 55"/>
            <p:cNvSpPr>
              <a:spLocks noChangeArrowheads="1"/>
            </p:cNvSpPr>
            <p:nvPr/>
          </p:nvSpPr>
          <p:spPr bwMode="auto">
            <a:xfrm>
              <a:off x="768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0" name="Rectangle 56"/>
            <p:cNvSpPr>
              <a:spLocks noChangeArrowheads="1"/>
            </p:cNvSpPr>
            <p:nvPr/>
          </p:nvSpPr>
          <p:spPr bwMode="auto">
            <a:xfrm>
              <a:off x="1008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1" name="Rectangle 57"/>
            <p:cNvSpPr>
              <a:spLocks noChangeArrowheads="1"/>
            </p:cNvSpPr>
            <p:nvPr/>
          </p:nvSpPr>
          <p:spPr bwMode="auto">
            <a:xfrm>
              <a:off x="1200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2" name="Rectangle 58"/>
            <p:cNvSpPr>
              <a:spLocks noChangeArrowheads="1"/>
            </p:cNvSpPr>
            <p:nvPr/>
          </p:nvSpPr>
          <p:spPr bwMode="auto">
            <a:xfrm>
              <a:off x="1392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3" name="Rectangle 59"/>
            <p:cNvSpPr>
              <a:spLocks noChangeArrowheads="1"/>
            </p:cNvSpPr>
            <p:nvPr/>
          </p:nvSpPr>
          <p:spPr bwMode="auto">
            <a:xfrm>
              <a:off x="1584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4" name="Rectangle 60"/>
            <p:cNvSpPr>
              <a:spLocks noChangeArrowheads="1"/>
            </p:cNvSpPr>
            <p:nvPr/>
          </p:nvSpPr>
          <p:spPr bwMode="auto">
            <a:xfrm>
              <a:off x="1776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5" name="Rectangle 61"/>
            <p:cNvSpPr>
              <a:spLocks noChangeArrowheads="1"/>
            </p:cNvSpPr>
            <p:nvPr/>
          </p:nvSpPr>
          <p:spPr bwMode="auto">
            <a:xfrm>
              <a:off x="1968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6" name="Rectangle 62"/>
            <p:cNvSpPr>
              <a:spLocks noChangeArrowheads="1"/>
            </p:cNvSpPr>
            <p:nvPr/>
          </p:nvSpPr>
          <p:spPr bwMode="auto">
            <a:xfrm>
              <a:off x="2160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/>
            </a:p>
          </p:txBody>
        </p:sp>
        <p:sp>
          <p:nvSpPr>
            <p:cNvPr id="26687" name="Rectangle 63"/>
            <p:cNvSpPr>
              <a:spLocks noChangeArrowheads="1"/>
            </p:cNvSpPr>
            <p:nvPr/>
          </p:nvSpPr>
          <p:spPr bwMode="auto">
            <a:xfrm>
              <a:off x="2352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8" name="Rectangle 64"/>
            <p:cNvSpPr>
              <a:spLocks noChangeArrowheads="1"/>
            </p:cNvSpPr>
            <p:nvPr/>
          </p:nvSpPr>
          <p:spPr bwMode="auto">
            <a:xfrm>
              <a:off x="2544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9" name="Rectangle 65"/>
            <p:cNvSpPr>
              <a:spLocks noChangeArrowheads="1"/>
            </p:cNvSpPr>
            <p:nvPr/>
          </p:nvSpPr>
          <p:spPr bwMode="auto">
            <a:xfrm>
              <a:off x="2736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0" name="Rectangle 66"/>
            <p:cNvSpPr>
              <a:spLocks noChangeArrowheads="1"/>
            </p:cNvSpPr>
            <p:nvPr/>
          </p:nvSpPr>
          <p:spPr bwMode="auto">
            <a:xfrm>
              <a:off x="2928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1" name="Rectangle 67"/>
            <p:cNvSpPr>
              <a:spLocks noChangeArrowheads="1"/>
            </p:cNvSpPr>
            <p:nvPr/>
          </p:nvSpPr>
          <p:spPr bwMode="auto">
            <a:xfrm>
              <a:off x="3120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2" name="Rectangle 68"/>
            <p:cNvSpPr>
              <a:spLocks noChangeArrowheads="1"/>
            </p:cNvSpPr>
            <p:nvPr/>
          </p:nvSpPr>
          <p:spPr bwMode="auto">
            <a:xfrm>
              <a:off x="3312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3" name="Rectangle 69"/>
            <p:cNvSpPr>
              <a:spLocks noChangeArrowheads="1"/>
            </p:cNvSpPr>
            <p:nvPr/>
          </p:nvSpPr>
          <p:spPr bwMode="auto">
            <a:xfrm>
              <a:off x="3504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4" name="Rectangle 70"/>
            <p:cNvSpPr>
              <a:spLocks noChangeArrowheads="1"/>
            </p:cNvSpPr>
            <p:nvPr/>
          </p:nvSpPr>
          <p:spPr bwMode="auto">
            <a:xfrm>
              <a:off x="3696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5" name="Rectangle 71"/>
            <p:cNvSpPr>
              <a:spLocks noChangeArrowheads="1"/>
            </p:cNvSpPr>
            <p:nvPr/>
          </p:nvSpPr>
          <p:spPr bwMode="auto">
            <a:xfrm>
              <a:off x="3888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6" name="Rectangle 72"/>
            <p:cNvSpPr>
              <a:spLocks noChangeArrowheads="1"/>
            </p:cNvSpPr>
            <p:nvPr/>
          </p:nvSpPr>
          <p:spPr bwMode="auto">
            <a:xfrm>
              <a:off x="4080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7" name="Rectangle 73"/>
            <p:cNvSpPr>
              <a:spLocks noChangeArrowheads="1"/>
            </p:cNvSpPr>
            <p:nvPr/>
          </p:nvSpPr>
          <p:spPr bwMode="auto">
            <a:xfrm>
              <a:off x="4272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8" name="Rectangle 74"/>
            <p:cNvSpPr>
              <a:spLocks noChangeArrowheads="1"/>
            </p:cNvSpPr>
            <p:nvPr/>
          </p:nvSpPr>
          <p:spPr bwMode="auto">
            <a:xfrm>
              <a:off x="4464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9" name="Rectangle 75"/>
            <p:cNvSpPr>
              <a:spLocks noChangeArrowheads="1"/>
            </p:cNvSpPr>
            <p:nvPr/>
          </p:nvSpPr>
          <p:spPr bwMode="auto">
            <a:xfrm>
              <a:off x="4656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0" name="Rectangle 76"/>
            <p:cNvSpPr>
              <a:spLocks noChangeArrowheads="1"/>
            </p:cNvSpPr>
            <p:nvPr/>
          </p:nvSpPr>
          <p:spPr bwMode="auto">
            <a:xfrm>
              <a:off x="4848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1" name="Rectangle 77"/>
            <p:cNvSpPr>
              <a:spLocks noChangeArrowheads="1"/>
            </p:cNvSpPr>
            <p:nvPr/>
          </p:nvSpPr>
          <p:spPr bwMode="auto">
            <a:xfrm>
              <a:off x="5040" y="225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76"/>
          <p:cNvGrpSpPr>
            <a:grpSpLocks/>
          </p:cNvGrpSpPr>
          <p:nvPr/>
        </p:nvGrpSpPr>
        <p:grpSpPr bwMode="auto">
          <a:xfrm>
            <a:off x="762000" y="3886200"/>
            <a:ext cx="7543800" cy="304800"/>
            <a:chOff x="480" y="2736"/>
            <a:chExt cx="4752" cy="192"/>
          </a:xfrm>
        </p:grpSpPr>
        <p:sp>
          <p:nvSpPr>
            <p:cNvPr id="26725" name="Rectangle 101"/>
            <p:cNvSpPr>
              <a:spLocks noChangeArrowheads="1"/>
            </p:cNvSpPr>
            <p:nvPr/>
          </p:nvSpPr>
          <p:spPr bwMode="auto">
            <a:xfrm>
              <a:off x="480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6" name="Rectangle 102"/>
            <p:cNvSpPr>
              <a:spLocks noChangeArrowheads="1"/>
            </p:cNvSpPr>
            <p:nvPr/>
          </p:nvSpPr>
          <p:spPr bwMode="auto">
            <a:xfrm>
              <a:off x="720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7" name="Rectangle 103"/>
            <p:cNvSpPr>
              <a:spLocks noChangeArrowheads="1"/>
            </p:cNvSpPr>
            <p:nvPr/>
          </p:nvSpPr>
          <p:spPr bwMode="auto">
            <a:xfrm>
              <a:off x="960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8" name="Rectangle 104"/>
            <p:cNvSpPr>
              <a:spLocks noChangeArrowheads="1"/>
            </p:cNvSpPr>
            <p:nvPr/>
          </p:nvSpPr>
          <p:spPr bwMode="auto">
            <a:xfrm>
              <a:off x="1200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9" name="Rectangle 105"/>
            <p:cNvSpPr>
              <a:spLocks noChangeArrowheads="1"/>
            </p:cNvSpPr>
            <p:nvPr/>
          </p:nvSpPr>
          <p:spPr bwMode="auto">
            <a:xfrm>
              <a:off x="1392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0" name="Rectangle 106"/>
            <p:cNvSpPr>
              <a:spLocks noChangeArrowheads="1"/>
            </p:cNvSpPr>
            <p:nvPr/>
          </p:nvSpPr>
          <p:spPr bwMode="auto">
            <a:xfrm>
              <a:off x="1584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1" name="Rectangle 107"/>
            <p:cNvSpPr>
              <a:spLocks noChangeArrowheads="1"/>
            </p:cNvSpPr>
            <p:nvPr/>
          </p:nvSpPr>
          <p:spPr bwMode="auto">
            <a:xfrm>
              <a:off x="1776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2" name="Rectangle 108"/>
            <p:cNvSpPr>
              <a:spLocks noChangeArrowheads="1"/>
            </p:cNvSpPr>
            <p:nvPr/>
          </p:nvSpPr>
          <p:spPr bwMode="auto">
            <a:xfrm>
              <a:off x="1968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3" name="Rectangle 109"/>
            <p:cNvSpPr>
              <a:spLocks noChangeArrowheads="1"/>
            </p:cNvSpPr>
            <p:nvPr/>
          </p:nvSpPr>
          <p:spPr bwMode="auto">
            <a:xfrm>
              <a:off x="2160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/>
            </a:p>
          </p:txBody>
        </p:sp>
        <p:sp>
          <p:nvSpPr>
            <p:cNvPr id="26734" name="Rectangle 110"/>
            <p:cNvSpPr>
              <a:spLocks noChangeArrowheads="1"/>
            </p:cNvSpPr>
            <p:nvPr/>
          </p:nvSpPr>
          <p:spPr bwMode="auto">
            <a:xfrm>
              <a:off x="2352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5" name="Rectangle 111"/>
            <p:cNvSpPr>
              <a:spLocks noChangeArrowheads="1"/>
            </p:cNvSpPr>
            <p:nvPr/>
          </p:nvSpPr>
          <p:spPr bwMode="auto">
            <a:xfrm>
              <a:off x="2544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6" name="Rectangle 112"/>
            <p:cNvSpPr>
              <a:spLocks noChangeArrowheads="1"/>
            </p:cNvSpPr>
            <p:nvPr/>
          </p:nvSpPr>
          <p:spPr bwMode="auto">
            <a:xfrm>
              <a:off x="2736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7" name="Rectangle 113"/>
            <p:cNvSpPr>
              <a:spLocks noChangeArrowheads="1"/>
            </p:cNvSpPr>
            <p:nvPr/>
          </p:nvSpPr>
          <p:spPr bwMode="auto">
            <a:xfrm>
              <a:off x="2928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8" name="Rectangle 114"/>
            <p:cNvSpPr>
              <a:spLocks noChangeArrowheads="1"/>
            </p:cNvSpPr>
            <p:nvPr/>
          </p:nvSpPr>
          <p:spPr bwMode="auto">
            <a:xfrm>
              <a:off x="3120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9" name="Rectangle 115"/>
            <p:cNvSpPr>
              <a:spLocks noChangeArrowheads="1"/>
            </p:cNvSpPr>
            <p:nvPr/>
          </p:nvSpPr>
          <p:spPr bwMode="auto">
            <a:xfrm>
              <a:off x="3312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0" name="Rectangle 116"/>
            <p:cNvSpPr>
              <a:spLocks noChangeArrowheads="1"/>
            </p:cNvSpPr>
            <p:nvPr/>
          </p:nvSpPr>
          <p:spPr bwMode="auto">
            <a:xfrm>
              <a:off x="3504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1" name="Rectangle 117"/>
            <p:cNvSpPr>
              <a:spLocks noChangeArrowheads="1"/>
            </p:cNvSpPr>
            <p:nvPr/>
          </p:nvSpPr>
          <p:spPr bwMode="auto">
            <a:xfrm>
              <a:off x="3696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2" name="Rectangle 118"/>
            <p:cNvSpPr>
              <a:spLocks noChangeArrowheads="1"/>
            </p:cNvSpPr>
            <p:nvPr/>
          </p:nvSpPr>
          <p:spPr bwMode="auto">
            <a:xfrm>
              <a:off x="3888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3" name="Rectangle 119"/>
            <p:cNvSpPr>
              <a:spLocks noChangeArrowheads="1"/>
            </p:cNvSpPr>
            <p:nvPr/>
          </p:nvSpPr>
          <p:spPr bwMode="auto">
            <a:xfrm>
              <a:off x="4080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4" name="Rectangle 120"/>
            <p:cNvSpPr>
              <a:spLocks noChangeArrowheads="1"/>
            </p:cNvSpPr>
            <p:nvPr/>
          </p:nvSpPr>
          <p:spPr bwMode="auto">
            <a:xfrm>
              <a:off x="4272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5" name="Rectangle 121"/>
            <p:cNvSpPr>
              <a:spLocks noChangeArrowheads="1"/>
            </p:cNvSpPr>
            <p:nvPr/>
          </p:nvSpPr>
          <p:spPr bwMode="auto">
            <a:xfrm>
              <a:off x="4464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6" name="Rectangle 122"/>
            <p:cNvSpPr>
              <a:spLocks noChangeArrowheads="1"/>
            </p:cNvSpPr>
            <p:nvPr/>
          </p:nvSpPr>
          <p:spPr bwMode="auto">
            <a:xfrm>
              <a:off x="4656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7" name="Rectangle 123"/>
            <p:cNvSpPr>
              <a:spLocks noChangeArrowheads="1"/>
            </p:cNvSpPr>
            <p:nvPr/>
          </p:nvSpPr>
          <p:spPr bwMode="auto">
            <a:xfrm>
              <a:off x="4848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8" name="Rectangle 124"/>
            <p:cNvSpPr>
              <a:spLocks noChangeArrowheads="1"/>
            </p:cNvSpPr>
            <p:nvPr/>
          </p:nvSpPr>
          <p:spPr bwMode="auto">
            <a:xfrm>
              <a:off x="5040" y="273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252"/>
          <p:cNvGrpSpPr>
            <a:grpSpLocks/>
          </p:cNvGrpSpPr>
          <p:nvPr/>
        </p:nvGrpSpPr>
        <p:grpSpPr bwMode="auto">
          <a:xfrm>
            <a:off x="762000" y="4572000"/>
            <a:ext cx="7620000" cy="304800"/>
            <a:chOff x="480" y="3216"/>
            <a:chExt cx="4800" cy="192"/>
          </a:xfrm>
        </p:grpSpPr>
        <p:sp>
          <p:nvSpPr>
            <p:cNvPr id="26804" name="Rectangle 180"/>
            <p:cNvSpPr>
              <a:spLocks noChangeArrowheads="1"/>
            </p:cNvSpPr>
            <p:nvPr/>
          </p:nvSpPr>
          <p:spPr bwMode="auto">
            <a:xfrm>
              <a:off x="480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05" name="Rectangle 181"/>
            <p:cNvSpPr>
              <a:spLocks noChangeArrowheads="1"/>
            </p:cNvSpPr>
            <p:nvPr/>
          </p:nvSpPr>
          <p:spPr bwMode="auto">
            <a:xfrm>
              <a:off x="720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06" name="Rectangle 182"/>
            <p:cNvSpPr>
              <a:spLocks noChangeArrowheads="1"/>
            </p:cNvSpPr>
            <p:nvPr/>
          </p:nvSpPr>
          <p:spPr bwMode="auto">
            <a:xfrm>
              <a:off x="960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07" name="Rectangle 183"/>
            <p:cNvSpPr>
              <a:spLocks noChangeArrowheads="1"/>
            </p:cNvSpPr>
            <p:nvPr/>
          </p:nvSpPr>
          <p:spPr bwMode="auto">
            <a:xfrm>
              <a:off x="1200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08" name="Rectangle 184"/>
            <p:cNvSpPr>
              <a:spLocks noChangeArrowheads="1"/>
            </p:cNvSpPr>
            <p:nvPr/>
          </p:nvSpPr>
          <p:spPr bwMode="auto">
            <a:xfrm>
              <a:off x="1392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09" name="Rectangle 185"/>
            <p:cNvSpPr>
              <a:spLocks noChangeArrowheads="1"/>
            </p:cNvSpPr>
            <p:nvPr/>
          </p:nvSpPr>
          <p:spPr bwMode="auto">
            <a:xfrm>
              <a:off x="1584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0" name="Rectangle 186"/>
            <p:cNvSpPr>
              <a:spLocks noChangeArrowheads="1"/>
            </p:cNvSpPr>
            <p:nvPr/>
          </p:nvSpPr>
          <p:spPr bwMode="auto">
            <a:xfrm>
              <a:off x="1776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1" name="Rectangle 187"/>
            <p:cNvSpPr>
              <a:spLocks noChangeArrowheads="1"/>
            </p:cNvSpPr>
            <p:nvPr/>
          </p:nvSpPr>
          <p:spPr bwMode="auto">
            <a:xfrm>
              <a:off x="1968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2" name="Rectangle 188"/>
            <p:cNvSpPr>
              <a:spLocks noChangeArrowheads="1"/>
            </p:cNvSpPr>
            <p:nvPr/>
          </p:nvSpPr>
          <p:spPr bwMode="auto">
            <a:xfrm>
              <a:off x="2160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/>
            </a:p>
          </p:txBody>
        </p:sp>
        <p:sp>
          <p:nvSpPr>
            <p:cNvPr id="26813" name="Rectangle 189"/>
            <p:cNvSpPr>
              <a:spLocks noChangeArrowheads="1"/>
            </p:cNvSpPr>
            <p:nvPr/>
          </p:nvSpPr>
          <p:spPr bwMode="auto">
            <a:xfrm>
              <a:off x="2352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4" name="Rectangle 190"/>
            <p:cNvSpPr>
              <a:spLocks noChangeArrowheads="1"/>
            </p:cNvSpPr>
            <p:nvPr/>
          </p:nvSpPr>
          <p:spPr bwMode="auto">
            <a:xfrm>
              <a:off x="2544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5" name="Rectangle 191"/>
            <p:cNvSpPr>
              <a:spLocks noChangeArrowheads="1"/>
            </p:cNvSpPr>
            <p:nvPr/>
          </p:nvSpPr>
          <p:spPr bwMode="auto">
            <a:xfrm>
              <a:off x="2736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6" name="Rectangle 192"/>
            <p:cNvSpPr>
              <a:spLocks noChangeArrowheads="1"/>
            </p:cNvSpPr>
            <p:nvPr/>
          </p:nvSpPr>
          <p:spPr bwMode="auto">
            <a:xfrm>
              <a:off x="2928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7" name="Rectangle 193"/>
            <p:cNvSpPr>
              <a:spLocks noChangeArrowheads="1"/>
            </p:cNvSpPr>
            <p:nvPr/>
          </p:nvSpPr>
          <p:spPr bwMode="auto">
            <a:xfrm>
              <a:off x="3120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8" name="Rectangle 194"/>
            <p:cNvSpPr>
              <a:spLocks noChangeArrowheads="1"/>
            </p:cNvSpPr>
            <p:nvPr/>
          </p:nvSpPr>
          <p:spPr bwMode="auto">
            <a:xfrm>
              <a:off x="3312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9" name="Rectangle 195"/>
            <p:cNvSpPr>
              <a:spLocks noChangeArrowheads="1"/>
            </p:cNvSpPr>
            <p:nvPr/>
          </p:nvSpPr>
          <p:spPr bwMode="auto">
            <a:xfrm>
              <a:off x="3504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0" name="Rectangle 196"/>
            <p:cNvSpPr>
              <a:spLocks noChangeArrowheads="1"/>
            </p:cNvSpPr>
            <p:nvPr/>
          </p:nvSpPr>
          <p:spPr bwMode="auto">
            <a:xfrm>
              <a:off x="3696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1" name="Rectangle 197"/>
            <p:cNvSpPr>
              <a:spLocks noChangeArrowheads="1"/>
            </p:cNvSpPr>
            <p:nvPr/>
          </p:nvSpPr>
          <p:spPr bwMode="auto">
            <a:xfrm>
              <a:off x="3888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2" name="Rectangle 198"/>
            <p:cNvSpPr>
              <a:spLocks noChangeArrowheads="1"/>
            </p:cNvSpPr>
            <p:nvPr/>
          </p:nvSpPr>
          <p:spPr bwMode="auto">
            <a:xfrm>
              <a:off x="4080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3" name="Rectangle 199"/>
            <p:cNvSpPr>
              <a:spLocks noChangeArrowheads="1"/>
            </p:cNvSpPr>
            <p:nvPr/>
          </p:nvSpPr>
          <p:spPr bwMode="auto">
            <a:xfrm>
              <a:off x="4272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4" name="Rectangle 200"/>
            <p:cNvSpPr>
              <a:spLocks noChangeArrowheads="1"/>
            </p:cNvSpPr>
            <p:nvPr/>
          </p:nvSpPr>
          <p:spPr bwMode="auto">
            <a:xfrm>
              <a:off x="4464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5" name="Rectangle 201"/>
            <p:cNvSpPr>
              <a:spLocks noChangeArrowheads="1"/>
            </p:cNvSpPr>
            <p:nvPr/>
          </p:nvSpPr>
          <p:spPr bwMode="auto">
            <a:xfrm>
              <a:off x="4656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6" name="Rectangle 202"/>
            <p:cNvSpPr>
              <a:spLocks noChangeArrowheads="1"/>
            </p:cNvSpPr>
            <p:nvPr/>
          </p:nvSpPr>
          <p:spPr bwMode="auto">
            <a:xfrm>
              <a:off x="4848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7" name="Rectangle 203"/>
            <p:cNvSpPr>
              <a:spLocks noChangeArrowheads="1"/>
            </p:cNvSpPr>
            <p:nvPr/>
          </p:nvSpPr>
          <p:spPr bwMode="auto">
            <a:xfrm>
              <a:off x="5088" y="3216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253"/>
          <p:cNvGrpSpPr>
            <a:grpSpLocks/>
          </p:cNvGrpSpPr>
          <p:nvPr/>
        </p:nvGrpSpPr>
        <p:grpSpPr bwMode="auto">
          <a:xfrm>
            <a:off x="762000" y="5257800"/>
            <a:ext cx="7696200" cy="304800"/>
            <a:chOff x="480" y="3648"/>
            <a:chExt cx="4848" cy="192"/>
          </a:xfrm>
        </p:grpSpPr>
        <p:sp>
          <p:nvSpPr>
            <p:cNvPr id="26828" name="Rectangle 204"/>
            <p:cNvSpPr>
              <a:spLocks noChangeArrowheads="1"/>
            </p:cNvSpPr>
            <p:nvPr/>
          </p:nvSpPr>
          <p:spPr bwMode="auto">
            <a:xfrm>
              <a:off x="480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9" name="Rectangle 205"/>
            <p:cNvSpPr>
              <a:spLocks noChangeArrowheads="1"/>
            </p:cNvSpPr>
            <p:nvPr/>
          </p:nvSpPr>
          <p:spPr bwMode="auto">
            <a:xfrm>
              <a:off x="720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0" name="Rectangle 206"/>
            <p:cNvSpPr>
              <a:spLocks noChangeArrowheads="1"/>
            </p:cNvSpPr>
            <p:nvPr/>
          </p:nvSpPr>
          <p:spPr bwMode="auto">
            <a:xfrm>
              <a:off x="960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1" name="Rectangle 207"/>
            <p:cNvSpPr>
              <a:spLocks noChangeArrowheads="1"/>
            </p:cNvSpPr>
            <p:nvPr/>
          </p:nvSpPr>
          <p:spPr bwMode="auto">
            <a:xfrm>
              <a:off x="1200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2" name="Rectangle 208"/>
            <p:cNvSpPr>
              <a:spLocks noChangeArrowheads="1"/>
            </p:cNvSpPr>
            <p:nvPr/>
          </p:nvSpPr>
          <p:spPr bwMode="auto">
            <a:xfrm>
              <a:off x="1392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3" name="Rectangle 209"/>
            <p:cNvSpPr>
              <a:spLocks noChangeArrowheads="1"/>
            </p:cNvSpPr>
            <p:nvPr/>
          </p:nvSpPr>
          <p:spPr bwMode="auto">
            <a:xfrm>
              <a:off x="1584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4" name="Rectangle 210"/>
            <p:cNvSpPr>
              <a:spLocks noChangeArrowheads="1"/>
            </p:cNvSpPr>
            <p:nvPr/>
          </p:nvSpPr>
          <p:spPr bwMode="auto">
            <a:xfrm>
              <a:off x="1776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5" name="Rectangle 211"/>
            <p:cNvSpPr>
              <a:spLocks noChangeArrowheads="1"/>
            </p:cNvSpPr>
            <p:nvPr/>
          </p:nvSpPr>
          <p:spPr bwMode="auto">
            <a:xfrm>
              <a:off x="1968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6" name="Rectangle 212"/>
            <p:cNvSpPr>
              <a:spLocks noChangeArrowheads="1"/>
            </p:cNvSpPr>
            <p:nvPr/>
          </p:nvSpPr>
          <p:spPr bwMode="auto">
            <a:xfrm>
              <a:off x="2160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/>
            </a:p>
          </p:txBody>
        </p:sp>
        <p:sp>
          <p:nvSpPr>
            <p:cNvPr id="26837" name="Rectangle 213"/>
            <p:cNvSpPr>
              <a:spLocks noChangeArrowheads="1"/>
            </p:cNvSpPr>
            <p:nvPr/>
          </p:nvSpPr>
          <p:spPr bwMode="auto">
            <a:xfrm>
              <a:off x="2352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8" name="Rectangle 214"/>
            <p:cNvSpPr>
              <a:spLocks noChangeArrowheads="1"/>
            </p:cNvSpPr>
            <p:nvPr/>
          </p:nvSpPr>
          <p:spPr bwMode="auto">
            <a:xfrm>
              <a:off x="2544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9" name="Rectangle 215"/>
            <p:cNvSpPr>
              <a:spLocks noChangeArrowheads="1"/>
            </p:cNvSpPr>
            <p:nvPr/>
          </p:nvSpPr>
          <p:spPr bwMode="auto">
            <a:xfrm>
              <a:off x="2736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0" name="Rectangle 216"/>
            <p:cNvSpPr>
              <a:spLocks noChangeArrowheads="1"/>
            </p:cNvSpPr>
            <p:nvPr/>
          </p:nvSpPr>
          <p:spPr bwMode="auto">
            <a:xfrm>
              <a:off x="2928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1" name="Rectangle 217"/>
            <p:cNvSpPr>
              <a:spLocks noChangeArrowheads="1"/>
            </p:cNvSpPr>
            <p:nvPr/>
          </p:nvSpPr>
          <p:spPr bwMode="auto">
            <a:xfrm>
              <a:off x="3120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2" name="Rectangle 218"/>
            <p:cNvSpPr>
              <a:spLocks noChangeArrowheads="1"/>
            </p:cNvSpPr>
            <p:nvPr/>
          </p:nvSpPr>
          <p:spPr bwMode="auto">
            <a:xfrm>
              <a:off x="3312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3" name="Rectangle 219"/>
            <p:cNvSpPr>
              <a:spLocks noChangeArrowheads="1"/>
            </p:cNvSpPr>
            <p:nvPr/>
          </p:nvSpPr>
          <p:spPr bwMode="auto">
            <a:xfrm>
              <a:off x="3504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4" name="Rectangle 220"/>
            <p:cNvSpPr>
              <a:spLocks noChangeArrowheads="1"/>
            </p:cNvSpPr>
            <p:nvPr/>
          </p:nvSpPr>
          <p:spPr bwMode="auto">
            <a:xfrm>
              <a:off x="3696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5" name="Rectangle 221"/>
            <p:cNvSpPr>
              <a:spLocks noChangeArrowheads="1"/>
            </p:cNvSpPr>
            <p:nvPr/>
          </p:nvSpPr>
          <p:spPr bwMode="auto">
            <a:xfrm>
              <a:off x="3888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6" name="Rectangle 222"/>
            <p:cNvSpPr>
              <a:spLocks noChangeArrowheads="1"/>
            </p:cNvSpPr>
            <p:nvPr/>
          </p:nvSpPr>
          <p:spPr bwMode="auto">
            <a:xfrm>
              <a:off x="4080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7" name="Rectangle 223"/>
            <p:cNvSpPr>
              <a:spLocks noChangeArrowheads="1"/>
            </p:cNvSpPr>
            <p:nvPr/>
          </p:nvSpPr>
          <p:spPr bwMode="auto">
            <a:xfrm>
              <a:off x="4272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8" name="Rectangle 224"/>
            <p:cNvSpPr>
              <a:spLocks noChangeArrowheads="1"/>
            </p:cNvSpPr>
            <p:nvPr/>
          </p:nvSpPr>
          <p:spPr bwMode="auto">
            <a:xfrm>
              <a:off x="4464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9" name="Rectangle 225"/>
            <p:cNvSpPr>
              <a:spLocks noChangeArrowheads="1"/>
            </p:cNvSpPr>
            <p:nvPr/>
          </p:nvSpPr>
          <p:spPr bwMode="auto">
            <a:xfrm>
              <a:off x="4656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0" name="Rectangle 226"/>
            <p:cNvSpPr>
              <a:spLocks noChangeArrowheads="1"/>
            </p:cNvSpPr>
            <p:nvPr/>
          </p:nvSpPr>
          <p:spPr bwMode="auto">
            <a:xfrm>
              <a:off x="4896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1" name="Rectangle 227"/>
            <p:cNvSpPr>
              <a:spLocks noChangeArrowheads="1"/>
            </p:cNvSpPr>
            <p:nvPr/>
          </p:nvSpPr>
          <p:spPr bwMode="auto">
            <a:xfrm>
              <a:off x="5136" y="3648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254"/>
          <p:cNvGrpSpPr>
            <a:grpSpLocks/>
          </p:cNvGrpSpPr>
          <p:nvPr/>
        </p:nvGrpSpPr>
        <p:grpSpPr bwMode="auto">
          <a:xfrm>
            <a:off x="609600" y="5943600"/>
            <a:ext cx="7772400" cy="304800"/>
            <a:chOff x="384" y="4032"/>
            <a:chExt cx="4896" cy="192"/>
          </a:xfrm>
        </p:grpSpPr>
        <p:sp>
          <p:nvSpPr>
            <p:cNvPr id="26852" name="Rectangle 228"/>
            <p:cNvSpPr>
              <a:spLocks noChangeArrowheads="1"/>
            </p:cNvSpPr>
            <p:nvPr/>
          </p:nvSpPr>
          <p:spPr bwMode="auto">
            <a:xfrm>
              <a:off x="384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3" name="Rectangle 229"/>
            <p:cNvSpPr>
              <a:spLocks noChangeArrowheads="1"/>
            </p:cNvSpPr>
            <p:nvPr/>
          </p:nvSpPr>
          <p:spPr bwMode="auto">
            <a:xfrm>
              <a:off x="624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4" name="Rectangle 230"/>
            <p:cNvSpPr>
              <a:spLocks noChangeArrowheads="1"/>
            </p:cNvSpPr>
            <p:nvPr/>
          </p:nvSpPr>
          <p:spPr bwMode="auto">
            <a:xfrm>
              <a:off x="864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5" name="Rectangle 231"/>
            <p:cNvSpPr>
              <a:spLocks noChangeArrowheads="1"/>
            </p:cNvSpPr>
            <p:nvPr/>
          </p:nvSpPr>
          <p:spPr bwMode="auto">
            <a:xfrm>
              <a:off x="1104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6" name="Rectangle 232"/>
            <p:cNvSpPr>
              <a:spLocks noChangeArrowheads="1"/>
            </p:cNvSpPr>
            <p:nvPr/>
          </p:nvSpPr>
          <p:spPr bwMode="auto">
            <a:xfrm>
              <a:off x="1344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7" name="Rectangle 233"/>
            <p:cNvSpPr>
              <a:spLocks noChangeArrowheads="1"/>
            </p:cNvSpPr>
            <p:nvPr/>
          </p:nvSpPr>
          <p:spPr bwMode="auto">
            <a:xfrm>
              <a:off x="1536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8" name="Rectangle 234"/>
            <p:cNvSpPr>
              <a:spLocks noChangeArrowheads="1"/>
            </p:cNvSpPr>
            <p:nvPr/>
          </p:nvSpPr>
          <p:spPr bwMode="auto">
            <a:xfrm>
              <a:off x="1728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9" name="Rectangle 235"/>
            <p:cNvSpPr>
              <a:spLocks noChangeArrowheads="1"/>
            </p:cNvSpPr>
            <p:nvPr/>
          </p:nvSpPr>
          <p:spPr bwMode="auto">
            <a:xfrm>
              <a:off x="1920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0" name="Rectangle 236"/>
            <p:cNvSpPr>
              <a:spLocks noChangeArrowheads="1"/>
            </p:cNvSpPr>
            <p:nvPr/>
          </p:nvSpPr>
          <p:spPr bwMode="auto">
            <a:xfrm>
              <a:off x="2112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/>
            </a:p>
          </p:txBody>
        </p:sp>
        <p:sp>
          <p:nvSpPr>
            <p:cNvPr id="26861" name="Rectangle 237"/>
            <p:cNvSpPr>
              <a:spLocks noChangeArrowheads="1"/>
            </p:cNvSpPr>
            <p:nvPr/>
          </p:nvSpPr>
          <p:spPr bwMode="auto">
            <a:xfrm>
              <a:off x="2304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2" name="Rectangle 238"/>
            <p:cNvSpPr>
              <a:spLocks noChangeArrowheads="1"/>
            </p:cNvSpPr>
            <p:nvPr/>
          </p:nvSpPr>
          <p:spPr bwMode="auto">
            <a:xfrm>
              <a:off x="2496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3" name="Rectangle 239"/>
            <p:cNvSpPr>
              <a:spLocks noChangeArrowheads="1"/>
            </p:cNvSpPr>
            <p:nvPr/>
          </p:nvSpPr>
          <p:spPr bwMode="auto">
            <a:xfrm>
              <a:off x="2688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4" name="Rectangle 240"/>
            <p:cNvSpPr>
              <a:spLocks noChangeArrowheads="1"/>
            </p:cNvSpPr>
            <p:nvPr/>
          </p:nvSpPr>
          <p:spPr bwMode="auto">
            <a:xfrm>
              <a:off x="2880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5" name="Rectangle 241"/>
            <p:cNvSpPr>
              <a:spLocks noChangeArrowheads="1"/>
            </p:cNvSpPr>
            <p:nvPr/>
          </p:nvSpPr>
          <p:spPr bwMode="auto">
            <a:xfrm>
              <a:off x="3072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6" name="Rectangle 242"/>
            <p:cNvSpPr>
              <a:spLocks noChangeArrowheads="1"/>
            </p:cNvSpPr>
            <p:nvPr/>
          </p:nvSpPr>
          <p:spPr bwMode="auto">
            <a:xfrm>
              <a:off x="3264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7" name="Rectangle 243"/>
            <p:cNvSpPr>
              <a:spLocks noChangeArrowheads="1"/>
            </p:cNvSpPr>
            <p:nvPr/>
          </p:nvSpPr>
          <p:spPr bwMode="auto">
            <a:xfrm>
              <a:off x="3456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8" name="Rectangle 244"/>
            <p:cNvSpPr>
              <a:spLocks noChangeArrowheads="1"/>
            </p:cNvSpPr>
            <p:nvPr/>
          </p:nvSpPr>
          <p:spPr bwMode="auto">
            <a:xfrm>
              <a:off x="3648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9" name="Rectangle 245"/>
            <p:cNvSpPr>
              <a:spLocks noChangeArrowheads="1"/>
            </p:cNvSpPr>
            <p:nvPr/>
          </p:nvSpPr>
          <p:spPr bwMode="auto">
            <a:xfrm>
              <a:off x="3840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70" name="Rectangle 246"/>
            <p:cNvSpPr>
              <a:spLocks noChangeArrowheads="1"/>
            </p:cNvSpPr>
            <p:nvPr/>
          </p:nvSpPr>
          <p:spPr bwMode="auto">
            <a:xfrm>
              <a:off x="4032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71" name="Rectangle 247"/>
            <p:cNvSpPr>
              <a:spLocks noChangeArrowheads="1"/>
            </p:cNvSpPr>
            <p:nvPr/>
          </p:nvSpPr>
          <p:spPr bwMode="auto">
            <a:xfrm>
              <a:off x="4224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72" name="Rectangle 248"/>
            <p:cNvSpPr>
              <a:spLocks noChangeArrowheads="1"/>
            </p:cNvSpPr>
            <p:nvPr/>
          </p:nvSpPr>
          <p:spPr bwMode="auto">
            <a:xfrm>
              <a:off x="4416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73" name="Rectangle 249"/>
            <p:cNvSpPr>
              <a:spLocks noChangeArrowheads="1"/>
            </p:cNvSpPr>
            <p:nvPr/>
          </p:nvSpPr>
          <p:spPr bwMode="auto">
            <a:xfrm>
              <a:off x="4608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74" name="Rectangle 250"/>
            <p:cNvSpPr>
              <a:spLocks noChangeArrowheads="1"/>
            </p:cNvSpPr>
            <p:nvPr/>
          </p:nvSpPr>
          <p:spPr bwMode="auto">
            <a:xfrm>
              <a:off x="4848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75" name="Rectangle 251"/>
            <p:cNvSpPr>
              <a:spLocks noChangeArrowheads="1"/>
            </p:cNvSpPr>
            <p:nvPr/>
          </p:nvSpPr>
          <p:spPr bwMode="auto">
            <a:xfrm>
              <a:off x="5088" y="4032"/>
              <a:ext cx="192" cy="192"/>
            </a:xfrm>
            <a:prstGeom prst="rect">
              <a:avLst/>
            </a:prstGeom>
            <a:solidFill>
              <a:srgbClr val="3366FF"/>
            </a:solidFill>
            <a:ln w="15875">
              <a:solidFill>
                <a:schemeClr val="tx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imes CY"/>
        <a:ea typeface=""/>
        <a:cs typeface=""/>
      </a:majorFont>
      <a:minorFont>
        <a:latin typeface="Times C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E:\Program Files\Microsoft Office\Templates\Presentation Designs\Blends.pot</Template>
  <TotalTime>8592</TotalTime>
  <Words>2458</Words>
  <Application>Microsoft Macintosh PowerPoint</Application>
  <PresentationFormat>On-screen Show (4:3)</PresentationFormat>
  <Paragraphs>225</Paragraphs>
  <Slides>22</Slides>
  <Notes>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Blends</vt:lpstr>
      <vt:lpstr>Photo Editor Photo</vt:lpstr>
      <vt:lpstr>Visio</vt:lpstr>
      <vt:lpstr>Quicksort Revisited</vt:lpstr>
      <vt:lpstr>Acknowledgments</vt:lpstr>
      <vt:lpstr>The Sorting Problem</vt:lpstr>
      <vt:lpstr>Quick Sort (Lecture 11)</vt:lpstr>
      <vt:lpstr> Quicksort in Scheme (Lecture 11)</vt:lpstr>
      <vt:lpstr>Partitioning</vt:lpstr>
      <vt:lpstr>Partitioning at various levels (Best case)</vt:lpstr>
      <vt:lpstr>Best case Partitioning</vt:lpstr>
      <vt:lpstr>Worst case partitioning</vt:lpstr>
      <vt:lpstr>Worst case for quicksort</vt:lpstr>
      <vt:lpstr>Typical case for quicksort</vt:lpstr>
      <vt:lpstr>Picking a better pivot</vt:lpstr>
      <vt:lpstr>Median of three</vt:lpstr>
      <vt:lpstr>Functional version of Quicksort  in Java</vt:lpstr>
      <vt:lpstr>Reprise: Task Decomposition</vt:lpstr>
      <vt:lpstr>Original Task Order</vt:lpstr>
      <vt:lpstr>Alternate Task Order</vt:lpstr>
      <vt:lpstr>From Sequential to Parallel Task Decomposition</vt:lpstr>
      <vt:lpstr>How can we express Task Parallelism in Java?</vt:lpstr>
      <vt:lpstr>Executing a Callable task in a parallel Java Thread</vt:lpstr>
      <vt:lpstr>Quicksort with Parallel Tasks</vt:lpstr>
      <vt:lpstr>Discussion</vt:lpstr>
    </vt:vector>
  </TitlesOfParts>
  <Company>Ŷ耀蓵_xdFd8_ᘈ踄뿿우_xFFFF__xd96e_蓵_xdFd8_Ŷ훼뿿욠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Object-oriented Data Structures and Algorithms</dc:title>
  <dc:creator>Corky Cartwright</dc:creator>
  <cp:lastModifiedBy>Vivek Sarkar</cp:lastModifiedBy>
  <cp:revision>112</cp:revision>
  <cp:lastPrinted>2009-04-15T15:56:13Z</cp:lastPrinted>
  <dcterms:created xsi:type="dcterms:W3CDTF">2010-04-09T06:37:46Z</dcterms:created>
  <dcterms:modified xsi:type="dcterms:W3CDTF">2010-04-09T14:22:18Z</dcterms:modified>
</cp:coreProperties>
</file>