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40"/>
  </p:notesMasterIdLst>
  <p:handoutMasterIdLst>
    <p:handoutMasterId r:id="rId41"/>
  </p:handoutMasterIdLst>
  <p:sldIdLst>
    <p:sldId id="349" r:id="rId2"/>
    <p:sldId id="302" r:id="rId3"/>
    <p:sldId id="303" r:id="rId4"/>
    <p:sldId id="305" r:id="rId5"/>
    <p:sldId id="341" r:id="rId6"/>
    <p:sldId id="308" r:id="rId7"/>
    <p:sldId id="309" r:id="rId8"/>
    <p:sldId id="310" r:id="rId9"/>
    <p:sldId id="311" r:id="rId10"/>
    <p:sldId id="312" r:id="rId11"/>
    <p:sldId id="347" r:id="rId12"/>
    <p:sldId id="313" r:id="rId13"/>
    <p:sldId id="314" r:id="rId14"/>
    <p:sldId id="315" r:id="rId15"/>
    <p:sldId id="339" r:id="rId16"/>
    <p:sldId id="351" r:id="rId17"/>
    <p:sldId id="352" r:id="rId18"/>
    <p:sldId id="364" r:id="rId19"/>
    <p:sldId id="354" r:id="rId20"/>
    <p:sldId id="355" r:id="rId21"/>
    <p:sldId id="356" r:id="rId22"/>
    <p:sldId id="357" r:id="rId23"/>
    <p:sldId id="358" r:id="rId24"/>
    <p:sldId id="359" r:id="rId25"/>
    <p:sldId id="360" r:id="rId26"/>
    <p:sldId id="361" r:id="rId27"/>
    <p:sldId id="362" r:id="rId28"/>
    <p:sldId id="363" r:id="rId29"/>
    <p:sldId id="365" r:id="rId30"/>
    <p:sldId id="366" r:id="rId31"/>
    <p:sldId id="367" r:id="rId32"/>
    <p:sldId id="368" r:id="rId33"/>
    <p:sldId id="369" r:id="rId34"/>
    <p:sldId id="370" r:id="rId35"/>
    <p:sldId id="371" r:id="rId36"/>
    <p:sldId id="372" r:id="rId37"/>
    <p:sldId id="373" r:id="rId38"/>
    <p:sldId id="374" r:id="rId39"/>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024">
          <p15:clr>
            <a:srgbClr val="A4A3A4"/>
          </p15:clr>
        </p15:guide>
        <p15:guide id="2" pos="2305">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D60093"/>
    <a:srgbClr val="FF0066"/>
    <a:srgbClr val="008000"/>
    <a:srgbClr val="FF0000"/>
    <a:srgbClr val="CC0066"/>
    <a:srgbClr val="33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419" autoAdjust="0"/>
    <p:restoredTop sz="95075" autoAdjust="0"/>
  </p:normalViewPr>
  <p:slideViewPr>
    <p:cSldViewPr>
      <p:cViewPr varScale="1">
        <p:scale>
          <a:sx n="95" d="100"/>
          <a:sy n="95" d="100"/>
        </p:scale>
        <p:origin x="828" y="56"/>
      </p:cViewPr>
      <p:guideLst>
        <p:guide orient="horz" pos="2160"/>
        <p:guide pos="2880"/>
      </p:guideLst>
    </p:cSldViewPr>
  </p:slideViewPr>
  <p:notesTextViewPr>
    <p:cViewPr>
      <p:scale>
        <a:sx n="100" d="100"/>
        <a:sy n="100" d="100"/>
      </p:scale>
      <p:origin x="0" y="0"/>
    </p:cViewPr>
  </p:notesTextViewPr>
  <p:sorterViewPr>
    <p:cViewPr>
      <p:scale>
        <a:sx n="51" d="100"/>
        <a:sy n="51" d="100"/>
      </p:scale>
      <p:origin x="0" y="3768"/>
    </p:cViewPr>
  </p:sorterViewPr>
  <p:notesViewPr>
    <p:cSldViewPr>
      <p:cViewPr varScale="1">
        <p:scale>
          <a:sx n="53" d="100"/>
          <a:sy n="53" d="100"/>
        </p:scale>
        <p:origin x="-1836" y="-84"/>
      </p:cViewPr>
      <p:guideLst>
        <p:guide orient="horz" pos="3024"/>
        <p:guide pos="2305"/>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6.wmf"/><Relationship Id="rId1" Type="http://schemas.openxmlformats.org/officeDocument/2006/relationships/image" Target="../media/image5.wmf"/><Relationship Id="rId4" Type="http://schemas.openxmlformats.org/officeDocument/2006/relationships/image" Target="../media/image8.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170238" cy="479425"/>
          </a:xfrm>
          <a:prstGeom prst="rect">
            <a:avLst/>
          </a:prstGeom>
        </p:spPr>
        <p:txBody>
          <a:bodyPr vert="horz" lIns="91430" tIns="45715" rIns="91430" bIns="45715" rtlCol="0"/>
          <a:lstStyle>
            <a:lvl1pPr algn="l">
              <a:defRPr sz="1200"/>
            </a:lvl1pPr>
          </a:lstStyle>
          <a:p>
            <a:endParaRPr lang="en-US"/>
          </a:p>
        </p:txBody>
      </p:sp>
      <p:sp>
        <p:nvSpPr>
          <p:cNvPr id="3" name="Date Placeholder 2"/>
          <p:cNvSpPr>
            <a:spLocks noGrp="1"/>
          </p:cNvSpPr>
          <p:nvPr>
            <p:ph type="dt" sz="quarter" idx="1"/>
          </p:nvPr>
        </p:nvSpPr>
        <p:spPr>
          <a:xfrm>
            <a:off x="4143375" y="1"/>
            <a:ext cx="3170238" cy="479425"/>
          </a:xfrm>
          <a:prstGeom prst="rect">
            <a:avLst/>
          </a:prstGeom>
        </p:spPr>
        <p:txBody>
          <a:bodyPr vert="horz" lIns="91430" tIns="45715" rIns="91430" bIns="45715" rtlCol="0"/>
          <a:lstStyle>
            <a:lvl1pPr algn="r">
              <a:defRPr sz="1200"/>
            </a:lvl1pPr>
          </a:lstStyle>
          <a:p>
            <a:fld id="{D3E28C4F-4FE9-4D22-93D8-487A4D01D983}" type="datetimeFigureOut">
              <a:rPr lang="en-US" smtClean="0"/>
              <a:pPr/>
              <a:t>02/27/2015</a:t>
            </a:fld>
            <a:endParaRPr lang="en-US"/>
          </a:p>
        </p:txBody>
      </p:sp>
      <p:sp>
        <p:nvSpPr>
          <p:cNvPr id="4" name="Footer Placeholder 3"/>
          <p:cNvSpPr>
            <a:spLocks noGrp="1"/>
          </p:cNvSpPr>
          <p:nvPr>
            <p:ph type="ftr" sz="quarter" idx="2"/>
          </p:nvPr>
        </p:nvSpPr>
        <p:spPr>
          <a:xfrm>
            <a:off x="1" y="9120189"/>
            <a:ext cx="3170238" cy="479425"/>
          </a:xfrm>
          <a:prstGeom prst="rect">
            <a:avLst/>
          </a:prstGeom>
        </p:spPr>
        <p:txBody>
          <a:bodyPr vert="horz" lIns="91430" tIns="45715" rIns="91430" bIns="45715" rtlCol="0" anchor="b"/>
          <a:lstStyle>
            <a:lvl1pPr algn="l">
              <a:defRPr sz="1200"/>
            </a:lvl1pPr>
          </a:lstStyle>
          <a:p>
            <a:endParaRPr lang="en-US"/>
          </a:p>
        </p:txBody>
      </p:sp>
      <p:sp>
        <p:nvSpPr>
          <p:cNvPr id="5" name="Slide Number Placeholder 4"/>
          <p:cNvSpPr>
            <a:spLocks noGrp="1"/>
          </p:cNvSpPr>
          <p:nvPr>
            <p:ph type="sldNum" sz="quarter" idx="3"/>
          </p:nvPr>
        </p:nvSpPr>
        <p:spPr>
          <a:xfrm>
            <a:off x="4143375" y="9120189"/>
            <a:ext cx="3170238" cy="479425"/>
          </a:xfrm>
          <a:prstGeom prst="rect">
            <a:avLst/>
          </a:prstGeom>
        </p:spPr>
        <p:txBody>
          <a:bodyPr vert="horz" lIns="91430" tIns="45715" rIns="91430" bIns="45715" rtlCol="0" anchor="b"/>
          <a:lstStyle>
            <a:lvl1pPr algn="r">
              <a:defRPr sz="1200"/>
            </a:lvl1pPr>
          </a:lstStyle>
          <a:p>
            <a:fld id="{BD5F390F-F66B-4732-9C46-6C80D0575FA0}" type="slidenum">
              <a:rPr lang="en-US" smtClean="0"/>
              <a:pPr/>
              <a:t>‹#›</a:t>
            </a:fld>
            <a:endParaRPr lang="en-US"/>
          </a:p>
        </p:txBody>
      </p:sp>
    </p:spTree>
    <p:extLst>
      <p:ext uri="{BB962C8B-B14F-4D97-AF65-F5344CB8AC3E}">
        <p14:creationId xmlns:p14="http://schemas.microsoft.com/office/powerpoint/2010/main" val="70649601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169920" cy="480060"/>
          </a:xfrm>
          <a:prstGeom prst="rect">
            <a:avLst/>
          </a:prstGeom>
        </p:spPr>
        <p:txBody>
          <a:bodyPr vert="horz" lIns="96651" tIns="48326" rIns="96651" bIns="48326" rtlCol="0"/>
          <a:lstStyle>
            <a:lvl1pPr algn="l">
              <a:defRPr sz="1300"/>
            </a:lvl1pPr>
          </a:lstStyle>
          <a:p>
            <a:endParaRPr lang="en-US"/>
          </a:p>
        </p:txBody>
      </p:sp>
      <p:sp>
        <p:nvSpPr>
          <p:cNvPr id="3" name="Date Placeholder 2"/>
          <p:cNvSpPr>
            <a:spLocks noGrp="1"/>
          </p:cNvSpPr>
          <p:nvPr>
            <p:ph type="dt" idx="1"/>
          </p:nvPr>
        </p:nvSpPr>
        <p:spPr>
          <a:xfrm>
            <a:off x="4143587" y="1"/>
            <a:ext cx="3169920" cy="480060"/>
          </a:xfrm>
          <a:prstGeom prst="rect">
            <a:avLst/>
          </a:prstGeom>
        </p:spPr>
        <p:txBody>
          <a:bodyPr vert="horz" lIns="96651" tIns="48326" rIns="96651" bIns="48326" rtlCol="0"/>
          <a:lstStyle>
            <a:lvl1pPr algn="r">
              <a:defRPr sz="1300"/>
            </a:lvl1pPr>
          </a:lstStyle>
          <a:p>
            <a:fld id="{EE18CB36-612C-4E4A-AC83-E89476AEC2BF}" type="datetimeFigureOut">
              <a:rPr lang="en-US" smtClean="0"/>
              <a:pPr/>
              <a:t>02/27/2015</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51" tIns="48326" rIns="96651" bIns="48326" rtlCol="0" anchor="ctr"/>
          <a:lstStyle/>
          <a:p>
            <a:endParaRPr lang="en-US"/>
          </a:p>
        </p:txBody>
      </p:sp>
      <p:sp>
        <p:nvSpPr>
          <p:cNvPr id="5" name="Notes Placeholder 4"/>
          <p:cNvSpPr>
            <a:spLocks noGrp="1"/>
          </p:cNvSpPr>
          <p:nvPr>
            <p:ph type="body" sz="quarter" idx="3"/>
          </p:nvPr>
        </p:nvSpPr>
        <p:spPr>
          <a:xfrm>
            <a:off x="731521" y="4560571"/>
            <a:ext cx="5852160" cy="4320540"/>
          </a:xfrm>
          <a:prstGeom prst="rect">
            <a:avLst/>
          </a:prstGeom>
        </p:spPr>
        <p:txBody>
          <a:bodyPr vert="horz" lIns="96651" tIns="48326" rIns="96651" bIns="48326"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19475"/>
            <a:ext cx="3169920" cy="480060"/>
          </a:xfrm>
          <a:prstGeom prst="rect">
            <a:avLst/>
          </a:prstGeom>
        </p:spPr>
        <p:txBody>
          <a:bodyPr vert="horz" lIns="96651" tIns="48326" rIns="96651" bIns="48326" rtlCol="0" anchor="b"/>
          <a:lstStyle>
            <a:lvl1pPr algn="l">
              <a:defRPr sz="1300"/>
            </a:lvl1pPr>
          </a:lstStyle>
          <a:p>
            <a:endParaRPr lang="en-US"/>
          </a:p>
        </p:txBody>
      </p:sp>
      <p:sp>
        <p:nvSpPr>
          <p:cNvPr id="7" name="Slide Number Placeholder 6"/>
          <p:cNvSpPr>
            <a:spLocks noGrp="1"/>
          </p:cNvSpPr>
          <p:nvPr>
            <p:ph type="sldNum" sz="quarter" idx="5"/>
          </p:nvPr>
        </p:nvSpPr>
        <p:spPr>
          <a:xfrm>
            <a:off x="4143587" y="9119475"/>
            <a:ext cx="3169920" cy="480060"/>
          </a:xfrm>
          <a:prstGeom prst="rect">
            <a:avLst/>
          </a:prstGeom>
        </p:spPr>
        <p:txBody>
          <a:bodyPr vert="horz" lIns="96651" tIns="48326" rIns="96651" bIns="48326" rtlCol="0" anchor="b"/>
          <a:lstStyle>
            <a:lvl1pPr algn="r">
              <a:defRPr sz="1300"/>
            </a:lvl1pPr>
          </a:lstStyle>
          <a:p>
            <a:fld id="{EE707532-839C-41A2-9E71-D5288AEAE66A}" type="slidenum">
              <a:rPr lang="en-US" smtClean="0"/>
              <a:pPr/>
              <a:t>‹#›</a:t>
            </a:fld>
            <a:endParaRPr lang="en-US"/>
          </a:p>
        </p:txBody>
      </p:sp>
    </p:spTree>
    <p:extLst>
      <p:ext uri="{BB962C8B-B14F-4D97-AF65-F5344CB8AC3E}">
        <p14:creationId xmlns:p14="http://schemas.microsoft.com/office/powerpoint/2010/main" val="27866497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E707532-839C-41A2-9E71-D5288AEAE66A}" type="slidenum">
              <a:rPr lang="en-US" smtClean="0"/>
              <a:pPr/>
              <a:t>1</a:t>
            </a:fld>
            <a:endParaRPr lang="en-US" dirty="0"/>
          </a:p>
        </p:txBody>
      </p:sp>
    </p:spTree>
    <p:extLst>
      <p:ext uri="{BB962C8B-B14F-4D97-AF65-F5344CB8AC3E}">
        <p14:creationId xmlns:p14="http://schemas.microsoft.com/office/powerpoint/2010/main" val="11992066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n-US" dirty="0" smtClean="0">
                <a:ea typeface="ＭＳ Ｐゴシック" pitchFamily="34" charset="-128"/>
              </a:rPr>
              <a:t>d/100</a:t>
            </a:r>
            <a:r>
              <a:rPr lang="en-US" baseline="0" dirty="0" smtClean="0">
                <a:ea typeface="ＭＳ Ｐゴシック" pitchFamily="34" charset="-128"/>
              </a:rPr>
              <a:t> appear </a:t>
            </a:r>
            <a:r>
              <a:rPr lang="en-US" baseline="0" dirty="0" err="1" smtClean="0">
                <a:ea typeface="ＭＳ Ｐゴシック" pitchFamily="34" charset="-128"/>
              </a:rPr>
              <a:t>twitece</a:t>
            </a:r>
            <a:r>
              <a:rPr lang="en-US" dirty="0" smtClean="0">
                <a:ea typeface="ＭＳ Ｐゴシック" pitchFamily="34" charset="-128"/>
              </a:rPr>
              <a:t>:</a:t>
            </a:r>
            <a:r>
              <a:rPr lang="en-US" baseline="0" dirty="0" smtClean="0">
                <a:ea typeface="ＭＳ Ｐゴシック" pitchFamily="34" charset="-128"/>
              </a:rPr>
              <a:t> </a:t>
            </a:r>
            <a:r>
              <a:rPr lang="en-US" dirty="0" smtClean="0">
                <a:ea typeface="ＭＳ Ｐゴシック" pitchFamily="34" charset="-128"/>
              </a:rPr>
              <a:t>1</a:t>
            </a:r>
            <a:r>
              <a:rPr lang="en-US" baseline="30000" dirty="0" smtClean="0">
                <a:ea typeface="ＭＳ Ｐゴシック" pitchFamily="34" charset="-128"/>
              </a:rPr>
              <a:t>st</a:t>
            </a:r>
            <a:r>
              <a:rPr lang="en-US" dirty="0" smtClean="0">
                <a:ea typeface="ＭＳ Ｐゴシック" pitchFamily="34" charset="-128"/>
              </a:rPr>
              <a:t> query gets sampled with prob. </a:t>
            </a:r>
            <a:r>
              <a:rPr lang="en-US" i="1" dirty="0" smtClean="0">
                <a:ea typeface="ＭＳ Ｐゴシック" pitchFamily="34" charset="-128"/>
              </a:rPr>
              <a:t>1/10</a:t>
            </a:r>
            <a:r>
              <a:rPr lang="en-US" dirty="0" smtClean="0">
                <a:ea typeface="ＭＳ Ｐゴシック" pitchFamily="34" charset="-128"/>
              </a:rPr>
              <a:t>, </a:t>
            </a:r>
            <a:r>
              <a:rPr lang="en-US" baseline="0" dirty="0" smtClean="0">
                <a:ea typeface="ＭＳ Ｐゴシック" pitchFamily="34" charset="-128"/>
              </a:rPr>
              <a:t> </a:t>
            </a:r>
            <a:r>
              <a:rPr lang="en-US" dirty="0" smtClean="0">
                <a:ea typeface="ＭＳ Ｐゴシック" pitchFamily="34" charset="-128"/>
              </a:rPr>
              <a:t>2</a:t>
            </a:r>
            <a:r>
              <a:rPr lang="en-US" baseline="30000" dirty="0" smtClean="0">
                <a:ea typeface="ＭＳ Ｐゴシック" pitchFamily="34" charset="-128"/>
              </a:rPr>
              <a:t>nd</a:t>
            </a:r>
            <a:r>
              <a:rPr lang="en-US" dirty="0" smtClean="0">
                <a:ea typeface="ＭＳ Ｐゴシック" pitchFamily="34" charset="-128"/>
              </a:rPr>
              <a:t> also with </a:t>
            </a:r>
            <a:r>
              <a:rPr lang="en-US" i="1" dirty="0" smtClean="0">
                <a:ea typeface="ＭＳ Ｐゴシック" pitchFamily="34" charset="-128"/>
              </a:rPr>
              <a:t>1/10</a:t>
            </a:r>
            <a:r>
              <a:rPr lang="en-US" dirty="0" smtClean="0">
                <a:ea typeface="ＭＳ Ｐゴシック" pitchFamily="34" charset="-128"/>
              </a:rPr>
              <a:t>, there are d such queries:  </a:t>
            </a:r>
            <a:r>
              <a:rPr lang="en-US" i="1" dirty="0" smtClean="0">
                <a:ea typeface="ＭＳ Ｐゴシック" pitchFamily="34" charset="-128"/>
              </a:rPr>
              <a:t>d/100</a:t>
            </a:r>
          </a:p>
          <a:p>
            <a:pPr marL="0" marR="0" lvl="2" indent="0" algn="l" defTabSz="914400" rtl="0" eaLnBrk="1" fontAlgn="auto" latinLnBrk="0" hangingPunct="1">
              <a:lnSpc>
                <a:spcPct val="100000"/>
              </a:lnSpc>
              <a:spcBef>
                <a:spcPts val="0"/>
              </a:spcBef>
              <a:spcAft>
                <a:spcPts val="0"/>
              </a:spcAft>
              <a:buClrTx/>
              <a:buSzTx/>
              <a:buFontTx/>
              <a:buNone/>
              <a:tabLst/>
              <a:defRPr/>
            </a:pPr>
            <a:r>
              <a:rPr lang="en-US" i="0" dirty="0" smtClean="0">
                <a:ea typeface="ＭＳ Ｐゴシック" pitchFamily="34" charset="-128"/>
              </a:rPr>
              <a:t>18d/100</a:t>
            </a:r>
            <a:r>
              <a:rPr lang="en-US" i="0" baseline="0" dirty="0" smtClean="0">
                <a:ea typeface="ＭＳ Ｐゴシック" pitchFamily="34" charset="-128"/>
              </a:rPr>
              <a:t> appear once. 1/10 for first to get selection and 9/10 for the second to not get selected. And the other way around so 18d/100</a:t>
            </a:r>
            <a:endParaRPr lang="en-US" i="0" dirty="0" smtClean="0">
              <a:ea typeface="ＭＳ Ｐゴシック" pitchFamily="34" charset="-128"/>
            </a:endParaRPr>
          </a:p>
          <a:p>
            <a:endParaRPr lang="en-US" dirty="0"/>
          </a:p>
        </p:txBody>
      </p:sp>
      <p:sp>
        <p:nvSpPr>
          <p:cNvPr id="4" name="Slide Number Placeholder 3"/>
          <p:cNvSpPr>
            <a:spLocks noGrp="1"/>
          </p:cNvSpPr>
          <p:nvPr>
            <p:ph type="sldNum" sz="quarter" idx="10"/>
          </p:nvPr>
        </p:nvSpPr>
        <p:spPr/>
        <p:txBody>
          <a:bodyPr/>
          <a:lstStyle/>
          <a:p>
            <a:fld id="{EE707532-839C-41A2-9E71-D5288AEAE66A}" type="slidenum">
              <a:rPr lang="en-US" smtClean="0"/>
              <a:pPr/>
              <a:t>8</a:t>
            </a:fld>
            <a:endParaRPr lang="en-US"/>
          </a:p>
        </p:txBody>
      </p:sp>
    </p:spTree>
    <p:extLst>
      <p:ext uri="{BB962C8B-B14F-4D97-AF65-F5344CB8AC3E}">
        <p14:creationId xmlns:p14="http://schemas.microsoft.com/office/powerpoint/2010/main" val="23606906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6CB19C94-99A1-4EF1-A28A-82C66E16DC66}" type="datetime1">
              <a:rPr lang="en-US" smtClean="0"/>
              <a:t>02/27/2015</a:t>
            </a:fld>
            <a:endParaRPr lang="en-US"/>
          </a:p>
        </p:txBody>
      </p:sp>
      <p:sp>
        <p:nvSpPr>
          <p:cNvPr id="5" name="Footer Placeholder 4"/>
          <p:cNvSpPr>
            <a:spLocks noGrp="1"/>
          </p:cNvSpPr>
          <p:nvPr>
            <p:ph type="ftr" sz="quarter" idx="11"/>
          </p:nvPr>
        </p:nvSpPr>
        <p:spPr/>
        <p:txBody>
          <a:bodyPr/>
          <a:lstStyle/>
          <a:p>
            <a:r>
              <a:rPr lang="en-US" smtClean="0"/>
              <a:t>J. Leskovec, A. Rajaraman, J. Ullman: Mining of Massive Datasets, http://www.mmds.org</a:t>
            </a:r>
            <a:endParaRPr lang="en-US" dirty="0"/>
          </a:p>
        </p:txBody>
      </p:sp>
      <p:sp>
        <p:nvSpPr>
          <p:cNvPr id="6" name="Slide Number Placeholder 5"/>
          <p:cNvSpPr>
            <a:spLocks noGrp="1"/>
          </p:cNvSpPr>
          <p:nvPr>
            <p:ph type="sldNum" sz="quarter" idx="12"/>
          </p:nvPr>
        </p:nvSpPr>
        <p:spPr/>
        <p:txBody>
          <a:bodyPr/>
          <a:lstStyle/>
          <a:p>
            <a:fld id="{19B12225-5612-419B-A8D5-4B8EEE4C217E}" type="slidenum">
              <a:rPr lang="en-US" smtClean="0"/>
              <a:pPr/>
              <a:t>‹#›</a:t>
            </a:fld>
            <a:endParaRPr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BB76877-0086-4252-BAA3-41BBFFDC478A}" type="datetime1">
              <a:rPr lang="en-US" smtClean="0"/>
              <a:t>02/27/2015</a:t>
            </a:fld>
            <a:endParaRPr lang="en-US"/>
          </a:p>
        </p:txBody>
      </p:sp>
      <p:sp>
        <p:nvSpPr>
          <p:cNvPr id="5" name="Footer Placeholder 4"/>
          <p:cNvSpPr>
            <a:spLocks noGrp="1"/>
          </p:cNvSpPr>
          <p:nvPr>
            <p:ph type="ftr" sz="quarter" idx="11"/>
          </p:nvPr>
        </p:nvSpPr>
        <p:spPr/>
        <p:txBody>
          <a:bodyPr/>
          <a:lstStyle/>
          <a:p>
            <a:r>
              <a:rPr lang="en-US" smtClean="0"/>
              <a:t>J. Leskovec, A. Rajaraman, J. Ullman: Mining of Massive Datasets, http://www.mmds.org</a:t>
            </a:r>
            <a:endParaRPr lang="en-US"/>
          </a:p>
        </p:txBody>
      </p:sp>
      <p:sp>
        <p:nvSpPr>
          <p:cNvPr id="6" name="Slide Number Placeholder 5"/>
          <p:cNvSpPr>
            <a:spLocks noGrp="1"/>
          </p:cNvSpPr>
          <p:nvPr>
            <p:ph type="sldNum" sz="quarter" idx="12"/>
          </p:nvPr>
        </p:nvSpPr>
        <p:spPr/>
        <p:txBody>
          <a:bodyPr/>
          <a:lstStyle/>
          <a:p>
            <a:fld id="{19B12225-5612-419B-A8D5-4B8EEE4C217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FC521C9-1670-4F5E-85B9-C13A90C04669}" type="datetime1">
              <a:rPr lang="en-US" smtClean="0"/>
              <a:t>02/27/2015</a:t>
            </a:fld>
            <a:endParaRPr lang="en-US"/>
          </a:p>
        </p:txBody>
      </p:sp>
      <p:sp>
        <p:nvSpPr>
          <p:cNvPr id="5" name="Footer Placeholder 4"/>
          <p:cNvSpPr>
            <a:spLocks noGrp="1"/>
          </p:cNvSpPr>
          <p:nvPr>
            <p:ph type="ftr" sz="quarter" idx="11"/>
          </p:nvPr>
        </p:nvSpPr>
        <p:spPr>
          <a:xfrm>
            <a:off x="2640597" y="6377459"/>
            <a:ext cx="3836404" cy="365125"/>
          </a:xfrm>
        </p:spPr>
        <p:txBody>
          <a:bodyPr/>
          <a:lstStyle/>
          <a:p>
            <a:r>
              <a:rPr lang="en-US" smtClean="0"/>
              <a:t>J. Leskovec, A. Rajaraman, J. Ullman: Mining of Massive Datasets, http://www.mmds.org</a:t>
            </a:r>
            <a:endParaRPr lang="en-US"/>
          </a:p>
        </p:txBody>
      </p:sp>
      <p:sp>
        <p:nvSpPr>
          <p:cNvPr id="6" name="Slide Number Placeholder 5"/>
          <p:cNvSpPr>
            <a:spLocks noGrp="1"/>
          </p:cNvSpPr>
          <p:nvPr>
            <p:ph type="sldNum" sz="quarter" idx="12"/>
          </p:nvPr>
        </p:nvSpPr>
        <p:spPr/>
        <p:txBody>
          <a:bodyPr/>
          <a:lstStyle/>
          <a:p>
            <a:fld id="{19B12225-5612-419B-A8D5-4B8EEE4C217E}"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457920" y="273629"/>
            <a:ext cx="8226720" cy="1143480"/>
          </a:xfrm>
        </p:spPr>
        <p:txBody>
          <a:bodyPr tIns="41473" bIns="41473"/>
          <a:lstStyle/>
          <a:p>
            <a:r>
              <a:rPr lang="en-US" smtClean="0"/>
              <a:t>Click to edit Master title style</a:t>
            </a:r>
            <a:endParaRPr lang="en-US"/>
          </a:p>
        </p:txBody>
      </p:sp>
      <p:sp>
        <p:nvSpPr>
          <p:cNvPr id="3" name="Text Placeholder 2"/>
          <p:cNvSpPr>
            <a:spLocks noGrp="1"/>
          </p:cNvSpPr>
          <p:nvPr>
            <p:ph type="body" sz="half" idx="1"/>
          </p:nvPr>
        </p:nvSpPr>
        <p:spPr>
          <a:xfrm>
            <a:off x="457920" y="1604329"/>
            <a:ext cx="4043520" cy="4524955"/>
          </a:xfrm>
        </p:spPr>
        <p:txBody>
          <a:bodyPr rIns="82945" bIns="41473"/>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39680" y="1604329"/>
            <a:ext cx="4044960" cy="4524955"/>
          </a:xfrm>
        </p:spPr>
        <p:txBody>
          <a:bodyPr rIns="82945" bIns="41473"/>
          <a:lstStyle/>
          <a:p>
            <a:endParaRPr lang="en-US"/>
          </a:p>
        </p:txBody>
      </p:sp>
      <p:sp>
        <p:nvSpPr>
          <p:cNvPr id="5" name="Date Placeholder 4"/>
          <p:cNvSpPr>
            <a:spLocks noGrp="1"/>
          </p:cNvSpPr>
          <p:nvPr>
            <p:ph type="dt" idx="10"/>
          </p:nvPr>
        </p:nvSpPr>
        <p:spPr>
          <a:xfrm>
            <a:off x="457920" y="6247376"/>
            <a:ext cx="2126880" cy="472370"/>
          </a:xfrm>
        </p:spPr>
        <p:txBody>
          <a:bodyPr tIns="41473"/>
          <a:lstStyle>
            <a:lvl1pPr>
              <a:defRPr/>
            </a:lvl1pPr>
          </a:lstStyle>
          <a:p>
            <a:fld id="{DB047659-430F-4EB4-A323-EBC445ADA093}" type="datetime1">
              <a:rPr lang="en-US" smtClean="0"/>
              <a:t>02/27/2015</a:t>
            </a:fld>
            <a:endParaRPr lang="en-GB"/>
          </a:p>
        </p:txBody>
      </p:sp>
      <p:sp>
        <p:nvSpPr>
          <p:cNvPr id="6" name="Footer Placeholder 5"/>
          <p:cNvSpPr>
            <a:spLocks noGrp="1"/>
          </p:cNvSpPr>
          <p:nvPr>
            <p:ph type="ftr" idx="11"/>
          </p:nvPr>
        </p:nvSpPr>
        <p:spPr>
          <a:xfrm>
            <a:off x="3126240" y="6247376"/>
            <a:ext cx="2897280" cy="472370"/>
          </a:xfrm>
        </p:spPr>
        <p:txBody>
          <a:bodyPr tIns="41473"/>
          <a:lstStyle>
            <a:lvl1pPr>
              <a:defRPr/>
            </a:lvl1pPr>
          </a:lstStyle>
          <a:p>
            <a:r>
              <a:rPr lang="en-US" smtClean="0"/>
              <a:t>J. Leskovec, A. Rajaraman, J. Ullman: Mining of Massive Datasets, http://www.mmds.org</a:t>
            </a:r>
            <a:endParaRPr lang="en-GB"/>
          </a:p>
        </p:txBody>
      </p:sp>
      <p:sp>
        <p:nvSpPr>
          <p:cNvPr id="7" name="Slide Number Placeholder 6"/>
          <p:cNvSpPr>
            <a:spLocks noGrp="1"/>
          </p:cNvSpPr>
          <p:nvPr>
            <p:ph type="sldNum" idx="12"/>
          </p:nvPr>
        </p:nvSpPr>
        <p:spPr>
          <a:xfrm>
            <a:off x="6554880" y="6247376"/>
            <a:ext cx="2128320" cy="472370"/>
          </a:xfrm>
        </p:spPr>
        <p:txBody>
          <a:bodyPr lIns="82945" tIns="41473" rIns="82945"/>
          <a:lstStyle>
            <a:lvl1pPr>
              <a:defRPr/>
            </a:lvl1pPr>
          </a:lstStyle>
          <a:p>
            <a:fld id="{10066599-523B-4641-9CCC-17D83CD935ED}" type="slidenum">
              <a:rPr lang="en-GB"/>
              <a:pPr/>
              <a:t>‹#›</a:t>
            </a:fld>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5225"/>
            <a:ext cx="2133600" cy="476250"/>
          </a:xfrm>
        </p:spPr>
        <p:txBody>
          <a:bodyPr/>
          <a:lstStyle>
            <a:lvl1pPr>
              <a:defRPr/>
            </a:lvl1pPr>
          </a:lstStyle>
          <a:p>
            <a:fld id="{0DE2D0B5-2AD1-4914-A2B7-6C75C7341326}" type="datetime1">
              <a:rPr lang="en-US" smtClean="0"/>
              <a:t>02/27/2015</a:t>
            </a:fld>
            <a:endParaRPr lang="en-US"/>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r>
              <a:rPr lang="en-US" smtClean="0"/>
              <a:t>J. Leskovec, A. Rajaraman, J. Ullman: Mining of Massive Datasets, http://www.mmds.org</a:t>
            </a:r>
            <a:endParaRPr lang="en-US"/>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39826768-8FCE-4417-A22B-1D26CD2A846A}" type="slidenum">
              <a:rPr lang="en-US"/>
              <a:pPr/>
              <a:t>‹#›</a:t>
            </a:fld>
            <a:endParaRPr lang="en-US"/>
          </a:p>
        </p:txBody>
      </p:sp>
    </p:spTree>
    <p:extLst>
      <p:ext uri="{BB962C8B-B14F-4D97-AF65-F5344CB8AC3E}">
        <p14:creationId xmlns:p14="http://schemas.microsoft.com/office/powerpoint/2010/main" val="14209750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987552"/>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4" name="Date Placeholder 3"/>
          <p:cNvSpPr>
            <a:spLocks noGrp="1"/>
          </p:cNvSpPr>
          <p:nvPr>
            <p:ph type="dt" sz="half" idx="10"/>
          </p:nvPr>
        </p:nvSpPr>
        <p:spPr/>
        <p:txBody>
          <a:bodyPr/>
          <a:lstStyle/>
          <a:p>
            <a:fld id="{07CC7BED-ACAA-4C66-9080-80D2C145CE57}" type="datetime1">
              <a:rPr lang="en-US" smtClean="0"/>
              <a:t>02/27/2015</a:t>
            </a:fld>
            <a:endParaRPr lang="en-US"/>
          </a:p>
        </p:txBody>
      </p:sp>
      <p:sp>
        <p:nvSpPr>
          <p:cNvPr id="5" name="Footer Placeholder 4"/>
          <p:cNvSpPr>
            <a:spLocks noGrp="1"/>
          </p:cNvSpPr>
          <p:nvPr>
            <p:ph type="ftr" sz="quarter" idx="11"/>
          </p:nvPr>
        </p:nvSpPr>
        <p:spPr/>
        <p:txBody>
          <a:bodyPr/>
          <a:lstStyle/>
          <a:p>
            <a:r>
              <a:rPr lang="en-US" smtClean="0"/>
              <a:t>J. Leskovec, A. Rajaraman, J. Ullman: Mining of Massive Datasets, http://www.mmds.org</a:t>
            </a:r>
            <a:endParaRPr lang="en-US"/>
          </a:p>
        </p:txBody>
      </p:sp>
      <p:sp>
        <p:nvSpPr>
          <p:cNvPr id="6" name="Slide Number Placeholder 5"/>
          <p:cNvSpPr>
            <a:spLocks noGrp="1"/>
          </p:cNvSpPr>
          <p:nvPr>
            <p:ph type="sldNum" sz="quarter" idx="12"/>
          </p:nvPr>
        </p:nvSpPr>
        <p:spPr/>
        <p:txBody>
          <a:bodyPr/>
          <a:lstStyle/>
          <a:p>
            <a:fld id="{19B12225-5612-419B-A8D5-4B8EEE4C217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914400"/>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dirty="0" smtClean="0"/>
              <a:t>Click to edit Master title style</a:t>
            </a:r>
            <a:endParaRPr kumimoji="0" lang="en-US" dirty="0"/>
          </a:p>
        </p:txBody>
      </p:sp>
      <p:sp>
        <p:nvSpPr>
          <p:cNvPr id="3" name="Text Placeholder 2"/>
          <p:cNvSpPr>
            <a:spLocks noGrp="1"/>
          </p:cNvSpPr>
          <p:nvPr>
            <p:ph type="body" idx="1"/>
          </p:nvPr>
        </p:nvSpPr>
        <p:spPr>
          <a:xfrm>
            <a:off x="740664" y="2743200"/>
            <a:ext cx="8022336" cy="685800"/>
          </a:xfrm>
        </p:spPr>
        <p:txBody>
          <a:bodyPr lIns="146304" tIns="0" rIns="45720" bIns="0" anchor="t">
            <a:normAutofit/>
          </a:bodyPr>
          <a:lstStyle>
            <a:lvl1pPr marL="0" indent="0">
              <a:buNone/>
              <a:defRPr sz="4000" b="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dirty="0" smtClean="0"/>
              <a:t>Click to edit Master text styles</a:t>
            </a:r>
          </a:p>
        </p:txBody>
      </p:sp>
      <p:sp>
        <p:nvSpPr>
          <p:cNvPr id="4" name="Date Placeholder 3"/>
          <p:cNvSpPr>
            <a:spLocks noGrp="1"/>
          </p:cNvSpPr>
          <p:nvPr>
            <p:ph type="dt" sz="half" idx="10"/>
          </p:nvPr>
        </p:nvSpPr>
        <p:spPr/>
        <p:txBody>
          <a:bodyPr/>
          <a:lstStyle/>
          <a:p>
            <a:fld id="{987893D7-FCCC-410D-96FE-19E674DCD752}" type="datetime1">
              <a:rPr lang="en-US" smtClean="0"/>
              <a:t>02/27/2015</a:t>
            </a:fld>
            <a:endParaRPr lang="en-US"/>
          </a:p>
        </p:txBody>
      </p:sp>
      <p:sp>
        <p:nvSpPr>
          <p:cNvPr id="5" name="Footer Placeholder 4"/>
          <p:cNvSpPr>
            <a:spLocks noGrp="1"/>
          </p:cNvSpPr>
          <p:nvPr>
            <p:ph type="ftr" sz="quarter" idx="11"/>
          </p:nvPr>
        </p:nvSpPr>
        <p:spPr/>
        <p:txBody>
          <a:bodyPr/>
          <a:lstStyle/>
          <a:p>
            <a:r>
              <a:rPr lang="en-US" smtClean="0"/>
              <a:t>J. Leskovec, A. Rajaraman, J. Ullman: Mining of Massive Datasets, http://www.mmds.org</a:t>
            </a:r>
            <a:endParaRPr lang="en-US"/>
          </a:p>
        </p:txBody>
      </p:sp>
      <p:sp>
        <p:nvSpPr>
          <p:cNvPr id="6" name="Slide Number Placeholder 5"/>
          <p:cNvSpPr>
            <a:spLocks noGrp="1"/>
          </p:cNvSpPr>
          <p:nvPr>
            <p:ph type="sldNum" sz="quarter" idx="12"/>
          </p:nvPr>
        </p:nvSpPr>
        <p:spPr/>
        <p:txBody>
          <a:bodyPr/>
          <a:lstStyle/>
          <a:p>
            <a:fld id="{19B12225-5612-419B-A8D5-4B8EEE4C217E}"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295400"/>
            <a:ext cx="4038600" cy="5504688"/>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295400"/>
            <a:ext cx="4038600" cy="55046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44ABCC3-5B7D-40B2-85F3-907BC8C93C8A}" type="datetime1">
              <a:rPr lang="en-US" smtClean="0"/>
              <a:t>02/27/2015</a:t>
            </a:fld>
            <a:endParaRPr lang="en-US"/>
          </a:p>
        </p:txBody>
      </p:sp>
      <p:sp>
        <p:nvSpPr>
          <p:cNvPr id="6" name="Footer Placeholder 5"/>
          <p:cNvSpPr>
            <a:spLocks noGrp="1"/>
          </p:cNvSpPr>
          <p:nvPr>
            <p:ph type="ftr" sz="quarter" idx="11"/>
          </p:nvPr>
        </p:nvSpPr>
        <p:spPr/>
        <p:txBody>
          <a:bodyPr/>
          <a:lstStyle/>
          <a:p>
            <a:r>
              <a:rPr lang="en-US" smtClean="0"/>
              <a:t>J. Leskovec, A. Rajaraman, J. Ullman: Mining of Massive Datasets, http://www.mmds.org</a:t>
            </a:r>
            <a:endParaRPr lang="en-US"/>
          </a:p>
        </p:txBody>
      </p:sp>
      <p:sp>
        <p:nvSpPr>
          <p:cNvPr id="7" name="Slide Number Placeholder 6"/>
          <p:cNvSpPr>
            <a:spLocks noGrp="1"/>
          </p:cNvSpPr>
          <p:nvPr>
            <p:ph type="sldNum" sz="quarter" idx="12"/>
          </p:nvPr>
        </p:nvSpPr>
        <p:spPr/>
        <p:txBody>
          <a:bodyPr/>
          <a:lstStyle/>
          <a:p>
            <a:fld id="{19B12225-5612-419B-A8D5-4B8EEE4C217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295400"/>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023338"/>
            <a:ext cx="4040188" cy="43774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295400"/>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023338"/>
            <a:ext cx="4041775" cy="43774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9F12B6ED-D621-43CA-BAD8-0A4D9900C5CB}" type="datetime1">
              <a:rPr lang="en-US" smtClean="0"/>
              <a:t>02/27/2015</a:t>
            </a:fld>
            <a:endParaRPr lang="en-US"/>
          </a:p>
        </p:txBody>
      </p:sp>
      <p:sp>
        <p:nvSpPr>
          <p:cNvPr id="8" name="Footer Placeholder 7"/>
          <p:cNvSpPr>
            <a:spLocks noGrp="1"/>
          </p:cNvSpPr>
          <p:nvPr>
            <p:ph type="ftr" sz="quarter" idx="11"/>
          </p:nvPr>
        </p:nvSpPr>
        <p:spPr/>
        <p:txBody>
          <a:bodyPr/>
          <a:lstStyle/>
          <a:p>
            <a:r>
              <a:rPr lang="en-US" smtClean="0"/>
              <a:t>J. Leskovec, A. Rajaraman, J. Ullman: Mining of Massive Datasets, http://www.mmds.org</a:t>
            </a:r>
            <a:endParaRPr lang="en-US"/>
          </a:p>
        </p:txBody>
      </p:sp>
      <p:sp>
        <p:nvSpPr>
          <p:cNvPr id="9" name="Slide Number Placeholder 8"/>
          <p:cNvSpPr>
            <a:spLocks noGrp="1"/>
          </p:cNvSpPr>
          <p:nvPr>
            <p:ph type="sldNum" sz="quarter" idx="12"/>
          </p:nvPr>
        </p:nvSpPr>
        <p:spPr/>
        <p:txBody>
          <a:bodyPr/>
          <a:lstStyle/>
          <a:p>
            <a:fld id="{19B12225-5612-419B-A8D5-4B8EEE4C217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BA39B97-C26F-4565-8ED2-ED0779B9F116}" type="datetime1">
              <a:rPr lang="en-US" smtClean="0"/>
              <a:t>02/27/2015</a:t>
            </a:fld>
            <a:endParaRPr lang="en-US"/>
          </a:p>
        </p:txBody>
      </p:sp>
      <p:sp>
        <p:nvSpPr>
          <p:cNvPr id="4" name="Footer Placeholder 3"/>
          <p:cNvSpPr>
            <a:spLocks noGrp="1"/>
          </p:cNvSpPr>
          <p:nvPr>
            <p:ph type="ftr" sz="quarter" idx="11"/>
          </p:nvPr>
        </p:nvSpPr>
        <p:spPr/>
        <p:txBody>
          <a:bodyPr/>
          <a:lstStyle/>
          <a:p>
            <a:r>
              <a:rPr lang="en-US" smtClean="0"/>
              <a:t>J. Leskovec, A. Rajaraman, J. Ullman: Mining of Massive Datasets, http://www.mmds.org</a:t>
            </a:r>
            <a:endParaRPr lang="en-US"/>
          </a:p>
        </p:txBody>
      </p:sp>
      <p:sp>
        <p:nvSpPr>
          <p:cNvPr id="5" name="Slide Number Placeholder 4"/>
          <p:cNvSpPr>
            <a:spLocks noGrp="1"/>
          </p:cNvSpPr>
          <p:nvPr>
            <p:ph type="sldNum" sz="quarter" idx="12"/>
          </p:nvPr>
        </p:nvSpPr>
        <p:spPr/>
        <p:txBody>
          <a:bodyPr/>
          <a:lstStyle/>
          <a:p>
            <a:fld id="{19B12225-5612-419B-A8D5-4B8EEE4C217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7454802-CC52-44A3-A3CB-517ECD60D4C8}" type="datetime1">
              <a:rPr lang="en-US" smtClean="0"/>
              <a:t>02/27/2015</a:t>
            </a:fld>
            <a:endParaRPr lang="en-US"/>
          </a:p>
        </p:txBody>
      </p:sp>
      <p:sp>
        <p:nvSpPr>
          <p:cNvPr id="3" name="Footer Placeholder 2"/>
          <p:cNvSpPr>
            <a:spLocks noGrp="1"/>
          </p:cNvSpPr>
          <p:nvPr>
            <p:ph type="ftr" sz="quarter" idx="11"/>
          </p:nvPr>
        </p:nvSpPr>
        <p:spPr/>
        <p:txBody>
          <a:bodyPr/>
          <a:lstStyle/>
          <a:p>
            <a:r>
              <a:rPr lang="en-US" smtClean="0"/>
              <a:t>J. Leskovec, A. Rajaraman, J. Ullman: Mining of Massive Datasets, http://www.mmds.org</a:t>
            </a:r>
            <a:endParaRPr lang="en-US"/>
          </a:p>
        </p:txBody>
      </p:sp>
      <p:sp>
        <p:nvSpPr>
          <p:cNvPr id="4" name="Slide Number Placeholder 3"/>
          <p:cNvSpPr>
            <a:spLocks noGrp="1"/>
          </p:cNvSpPr>
          <p:nvPr>
            <p:ph type="sldNum" sz="quarter" idx="12"/>
          </p:nvPr>
        </p:nvSpPr>
        <p:spPr/>
        <p:txBody>
          <a:bodyPr/>
          <a:lstStyle/>
          <a:p>
            <a:fld id="{19B12225-5612-419B-A8D5-4B8EEE4C217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C37F8ADD-7F0B-457E-8F54-C1E44EB66CE5}" type="datetime1">
              <a:rPr lang="en-US" smtClean="0"/>
              <a:t>02/27/2015</a:t>
            </a:fld>
            <a:endParaRPr lang="en-US"/>
          </a:p>
        </p:txBody>
      </p:sp>
      <p:sp>
        <p:nvSpPr>
          <p:cNvPr id="6" name="Footer Placeholder 5"/>
          <p:cNvSpPr>
            <a:spLocks noGrp="1"/>
          </p:cNvSpPr>
          <p:nvPr>
            <p:ph type="ftr" sz="quarter" idx="11"/>
          </p:nvPr>
        </p:nvSpPr>
        <p:spPr/>
        <p:txBody>
          <a:bodyPr/>
          <a:lstStyle/>
          <a:p>
            <a:r>
              <a:rPr lang="en-US" smtClean="0"/>
              <a:t>J. Leskovec, A. Rajaraman, J. Ullman: Mining of Massive Datasets, http://www.mmds.org</a:t>
            </a:r>
            <a:endParaRPr lang="en-US"/>
          </a:p>
        </p:txBody>
      </p:sp>
      <p:sp>
        <p:nvSpPr>
          <p:cNvPr id="7" name="Slide Number Placeholder 6"/>
          <p:cNvSpPr>
            <a:spLocks noGrp="1"/>
          </p:cNvSpPr>
          <p:nvPr>
            <p:ph type="sldNum" sz="quarter" idx="12"/>
          </p:nvPr>
        </p:nvSpPr>
        <p:spPr/>
        <p:txBody>
          <a:bodyPr/>
          <a:lstStyle/>
          <a:p>
            <a:fld id="{19B12225-5612-419B-A8D5-4B8EEE4C217E}" type="slidenum">
              <a:rPr lang="en-US" smtClean="0"/>
              <a:pPr/>
              <a:t>‹#›</a:t>
            </a:fld>
            <a:endParaRPr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959BAF7D-8C66-431F-898D-0C4E41C64E38}" type="datetime1">
              <a:rPr lang="en-US" smtClean="0"/>
              <a:t>02/27/2015</a:t>
            </a:fld>
            <a:endParaRPr 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r>
              <a:rPr lang="en-US" smtClean="0"/>
              <a:t>J. Leskovec, A. Rajaraman, J. Ullman: Mining of Massive Datasets, http://www.mmds.org</a:t>
            </a:r>
            <a:endParaRPr lang="en-US"/>
          </a:p>
        </p:txBody>
      </p:sp>
      <p:sp>
        <p:nvSpPr>
          <p:cNvPr id="7" name="Slide Number Placeholder 6"/>
          <p:cNvSpPr>
            <a:spLocks noGrp="1"/>
          </p:cNvSpPr>
          <p:nvPr>
            <p:ph type="sldNum" sz="quarter" idx="12"/>
          </p:nvPr>
        </p:nvSpPr>
        <p:spPr>
          <a:xfrm>
            <a:off x="8339328" y="1170432"/>
            <a:ext cx="733864" cy="201168"/>
          </a:xfrm>
        </p:spPr>
        <p:txBody>
          <a:bodyPr/>
          <a:lstStyle/>
          <a:p>
            <a:fld id="{19B12225-5612-419B-A8D5-4B8EEE4C217E}"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02108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1"/>
            <a:ext cx="9143999" cy="1021079"/>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838200"/>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dirty="0" smtClean="0"/>
              <a:t>Click to edit Master title style</a:t>
            </a:r>
            <a:endParaRPr kumimoji="0" lang="en-US" dirty="0"/>
          </a:p>
        </p:txBody>
      </p:sp>
      <p:sp>
        <p:nvSpPr>
          <p:cNvPr id="3" name="Text Placeholder 2"/>
          <p:cNvSpPr>
            <a:spLocks noGrp="1"/>
          </p:cNvSpPr>
          <p:nvPr>
            <p:ph type="body" idx="1"/>
          </p:nvPr>
        </p:nvSpPr>
        <p:spPr>
          <a:xfrm>
            <a:off x="457200" y="1295400"/>
            <a:ext cx="8229600" cy="5257801"/>
          </a:xfrm>
          <a:prstGeom prst="rect">
            <a:avLst/>
          </a:prstGeom>
        </p:spPr>
        <p:txBody>
          <a:bodyPr vert="horz" lIns="54864" tIns="91440" rtlCol="0">
            <a:normAutofit/>
          </a:bodyPr>
          <a:lstStyle>
            <a:extLst/>
          </a:lstStyle>
          <a:p>
            <a:pPr lvl="0" eaLnBrk="1" latinLnBrk="0" hangingPunct="1"/>
            <a:r>
              <a:rPr kumimoji="0" lang="en-US" dirty="0" smtClean="0"/>
              <a:t>Click to edit Master text styles</a:t>
            </a:r>
          </a:p>
          <a:p>
            <a:pPr lvl="1" eaLnBrk="1" latinLnBrk="0" hangingPunct="1"/>
            <a:r>
              <a:rPr kumimoji="0" lang="en-US" dirty="0" smtClean="0"/>
              <a:t>Second level</a:t>
            </a:r>
          </a:p>
          <a:p>
            <a:pPr lvl="2" eaLnBrk="1" latinLnBrk="0" hangingPunct="1"/>
            <a:r>
              <a:rPr kumimoji="0" lang="en-US" dirty="0" smtClean="0"/>
              <a:t>Third level</a:t>
            </a:r>
          </a:p>
          <a:p>
            <a:pPr lvl="3" eaLnBrk="1" latinLnBrk="0" hangingPunct="1"/>
            <a:r>
              <a:rPr kumimoji="0" lang="en-US" dirty="0" smtClean="0"/>
              <a:t>Fourth level</a:t>
            </a:r>
          </a:p>
          <a:p>
            <a:pPr lvl="4" eaLnBrk="1" latinLnBrk="0" hangingPunct="1"/>
            <a:r>
              <a:rPr kumimoji="0" lang="en-US" dirty="0" smtClean="0"/>
              <a:t>Fifth level</a:t>
            </a:r>
            <a:endParaRPr kumimoji="0" lang="en-US" dirty="0"/>
          </a:p>
        </p:txBody>
      </p:sp>
      <p:sp>
        <p:nvSpPr>
          <p:cNvPr id="4" name="Date Placeholder 3"/>
          <p:cNvSpPr>
            <a:spLocks noGrp="1"/>
          </p:cNvSpPr>
          <p:nvPr>
            <p:ph type="dt" sz="half" idx="2"/>
          </p:nvPr>
        </p:nvSpPr>
        <p:spPr>
          <a:xfrm>
            <a:off x="457200" y="6583680"/>
            <a:ext cx="2133600" cy="274320"/>
          </a:xfrm>
          <a:prstGeom prst="rect">
            <a:avLst/>
          </a:prstGeom>
        </p:spPr>
        <p:txBody>
          <a:bodyPr vert="horz" lIns="109728" rIns="45720" bIns="0" rtlCol="0" anchor="b"/>
          <a:lstStyle>
            <a:lvl1pPr algn="l" eaLnBrk="1" latinLnBrk="0" hangingPunct="1">
              <a:defRPr kumimoji="0" sz="900">
                <a:solidFill>
                  <a:schemeClr val="tx1">
                    <a:tint val="95000"/>
                  </a:schemeClr>
                </a:solidFill>
                <a:latin typeface="Calibri" pitchFamily="34" charset="0"/>
                <a:cs typeface="Calibri" pitchFamily="34" charset="0"/>
              </a:defRPr>
            </a:lvl1pPr>
            <a:extLst/>
          </a:lstStyle>
          <a:p>
            <a:fld id="{23000A7D-8B00-4DF1-AB98-778194024BA3}" type="datetime1">
              <a:rPr lang="en-US" smtClean="0"/>
              <a:t>02/27/2015</a:t>
            </a:fld>
            <a:endParaRPr lang="en-US"/>
          </a:p>
        </p:txBody>
      </p:sp>
      <p:sp>
        <p:nvSpPr>
          <p:cNvPr id="5" name="Footer Placeholder 4"/>
          <p:cNvSpPr>
            <a:spLocks noGrp="1"/>
          </p:cNvSpPr>
          <p:nvPr>
            <p:ph type="ftr" sz="quarter" idx="3"/>
          </p:nvPr>
        </p:nvSpPr>
        <p:spPr>
          <a:xfrm>
            <a:off x="2640596" y="6583680"/>
            <a:ext cx="5507719" cy="274320"/>
          </a:xfrm>
          <a:prstGeom prst="rect">
            <a:avLst/>
          </a:prstGeom>
        </p:spPr>
        <p:txBody>
          <a:bodyPr vert="horz" lIns="45720" rIns="45720" bIns="0" rtlCol="0" anchor="b"/>
          <a:lstStyle>
            <a:lvl1pPr algn="l" eaLnBrk="1" latinLnBrk="0" hangingPunct="1">
              <a:defRPr kumimoji="0" sz="900">
                <a:solidFill>
                  <a:schemeClr val="tx1">
                    <a:tint val="95000"/>
                  </a:schemeClr>
                </a:solidFill>
                <a:latin typeface="Calibri" pitchFamily="34" charset="0"/>
                <a:cs typeface="Calibri" pitchFamily="34" charset="0"/>
              </a:defRPr>
            </a:lvl1pPr>
            <a:extLst/>
          </a:lstStyle>
          <a:p>
            <a:r>
              <a:rPr lang="en-US" smtClean="0"/>
              <a:t>J. Leskovec, A. Rajaraman, J. Ullman: Mining of Massive Datasets, http://www.mmds.org</a:t>
            </a:r>
            <a:endParaRPr lang="en-US" dirty="0"/>
          </a:p>
        </p:txBody>
      </p:sp>
      <p:sp>
        <p:nvSpPr>
          <p:cNvPr id="6" name="Slide Number Placeholder 5"/>
          <p:cNvSpPr>
            <a:spLocks noGrp="1"/>
          </p:cNvSpPr>
          <p:nvPr>
            <p:ph type="sldNum" sz="quarter" idx="4"/>
          </p:nvPr>
        </p:nvSpPr>
        <p:spPr>
          <a:xfrm>
            <a:off x="8204396" y="6583680"/>
            <a:ext cx="733864" cy="274320"/>
          </a:xfrm>
          <a:prstGeom prst="rect">
            <a:avLst/>
          </a:prstGeom>
        </p:spPr>
        <p:txBody>
          <a:bodyPr vert="horz" bIns="0" rtlCol="0" anchor="b"/>
          <a:lstStyle>
            <a:lvl1pPr algn="r" eaLnBrk="1" latinLnBrk="0" hangingPunct="1">
              <a:defRPr kumimoji="0" sz="900">
                <a:solidFill>
                  <a:schemeClr val="tx1">
                    <a:tint val="95000"/>
                  </a:schemeClr>
                </a:solidFill>
                <a:latin typeface="Calibri" pitchFamily="34" charset="0"/>
                <a:cs typeface="Calibri" pitchFamily="34" charset="0"/>
              </a:defRPr>
            </a:lvl1pPr>
            <a:extLst/>
          </a:lstStyle>
          <a:p>
            <a:fld id="{19B12225-5612-419B-A8D5-4B8EEE4C217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5" r:id="rId12"/>
    <p:sldLayoutId id="2147483677" r:id="rId13"/>
  </p:sldLayoutIdLst>
  <p:hf hdr="0" dt="0"/>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Calibri" pitchFamily="34" charset="0"/>
          <a:ea typeface="+mn-ea"/>
          <a:cs typeface="Calibri" pitchFamily="34" charset="0"/>
        </a:defRPr>
      </a:lvl1pPr>
      <a:lvl2pPr marL="731520" indent="-274320" algn="l" rtl="0" eaLnBrk="1" latinLnBrk="0" hangingPunct="1">
        <a:spcBef>
          <a:spcPct val="20000"/>
        </a:spcBef>
        <a:buClr>
          <a:schemeClr val="accent2"/>
        </a:buClr>
        <a:buSzPct val="100000"/>
        <a:buFont typeface="Wingdings" pitchFamily="2" charset="2"/>
        <a:buChar char="§"/>
        <a:defRPr kumimoji="0" sz="2800" kern="1200">
          <a:solidFill>
            <a:schemeClr val="tx1"/>
          </a:solidFill>
          <a:latin typeface="Calibri" pitchFamily="34" charset="0"/>
          <a:ea typeface="+mn-ea"/>
          <a:cs typeface="Calibri" pitchFamily="34" charset="0"/>
        </a:defRPr>
      </a:lvl2pPr>
      <a:lvl3pPr marL="996696" indent="-228600" algn="l" rtl="0" eaLnBrk="1" latinLnBrk="0" hangingPunct="1">
        <a:spcBef>
          <a:spcPct val="20000"/>
        </a:spcBef>
        <a:buClr>
          <a:schemeClr val="accent3"/>
        </a:buClr>
        <a:buSzPct val="100000"/>
        <a:buFont typeface="Wingdings" pitchFamily="2" charset="2"/>
        <a:buChar char="§"/>
        <a:defRPr kumimoji="0" sz="2400" kern="1200">
          <a:solidFill>
            <a:schemeClr val="tx1"/>
          </a:solidFill>
          <a:latin typeface="Calibri" pitchFamily="34" charset="0"/>
          <a:ea typeface="+mn-ea"/>
          <a:cs typeface="Calibri" pitchFamily="34" charset="0"/>
        </a:defRPr>
      </a:lvl3pPr>
      <a:lvl4pPr marL="1216152" indent="-182880" algn="l" rtl="0" eaLnBrk="1" latinLnBrk="0" hangingPunct="1">
        <a:spcBef>
          <a:spcPct val="20000"/>
        </a:spcBef>
        <a:buClr>
          <a:schemeClr val="accent4"/>
        </a:buClr>
        <a:buSzPct val="100000"/>
        <a:buFont typeface="Wingdings" pitchFamily="2" charset="2"/>
        <a:buChar char="§"/>
        <a:defRPr kumimoji="0" sz="2000" kern="1200">
          <a:solidFill>
            <a:schemeClr val="tx1"/>
          </a:solidFill>
          <a:latin typeface="Calibri" pitchFamily="34" charset="0"/>
          <a:ea typeface="+mn-ea"/>
          <a:cs typeface="Calibri" pitchFamily="34" charset="0"/>
        </a:defRPr>
      </a:lvl4pPr>
      <a:lvl5pPr marL="1426464" indent="-182880" algn="l" rtl="0" eaLnBrk="1" latinLnBrk="0" hangingPunct="1">
        <a:spcBef>
          <a:spcPct val="20000"/>
        </a:spcBef>
        <a:buClr>
          <a:schemeClr val="accent5"/>
        </a:buClr>
        <a:buSzPct val="100000"/>
        <a:buFont typeface="Wingdings" pitchFamily="2" charset="2"/>
        <a:buChar char="§"/>
        <a:defRPr kumimoji="0" lang="en-US" sz="2000" kern="1200" smtClean="0">
          <a:solidFill>
            <a:schemeClr val="tx1"/>
          </a:solidFill>
          <a:latin typeface="Calibri" pitchFamily="34" charset="0"/>
          <a:ea typeface="+mn-ea"/>
          <a:cs typeface="Calibri" pitchFamily="34" charset="0"/>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www.mmds.org/"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3.wmf"/><Relationship Id="rId4" Type="http://schemas.openxmlformats.org/officeDocument/2006/relationships/oleObject" Target="../embeddings/oleObject1.bin"/></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8" Type="http://schemas.openxmlformats.org/officeDocument/2006/relationships/image" Target="../media/image7.wmf"/><Relationship Id="rId3" Type="http://schemas.openxmlformats.org/officeDocument/2006/relationships/oleObject" Target="../embeddings/oleObject2.bin"/><Relationship Id="rId7"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6.wmf"/><Relationship Id="rId5" Type="http://schemas.openxmlformats.org/officeDocument/2006/relationships/oleObject" Target="../embeddings/oleObject3.bin"/><Relationship Id="rId10" Type="http://schemas.openxmlformats.org/officeDocument/2006/relationships/image" Target="../media/image8.wmf"/><Relationship Id="rId4" Type="http://schemas.openxmlformats.org/officeDocument/2006/relationships/image" Target="../media/image5.wmf"/><Relationship Id="rId9" Type="http://schemas.openxmlformats.org/officeDocument/2006/relationships/oleObject" Target="../embeddings/oleObject5.bin"/></Relationships>
</file>

<file path=ppt/slides/_rels/slide3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1447800"/>
            <a:ext cx="8610600" cy="3581400"/>
          </a:xfrm>
        </p:spPr>
        <p:txBody>
          <a:bodyPr anchor="b">
            <a:normAutofit/>
          </a:bodyPr>
          <a:lstStyle/>
          <a:p>
            <a:r>
              <a:rPr lang="en-US" sz="5400" dirty="0"/>
              <a:t>Mining Data Streams </a:t>
            </a:r>
          </a:p>
        </p:txBody>
      </p:sp>
      <p:sp>
        <p:nvSpPr>
          <p:cNvPr id="7" name="TextBox 6"/>
          <p:cNvSpPr txBox="1"/>
          <p:nvPr/>
        </p:nvSpPr>
        <p:spPr>
          <a:xfrm>
            <a:off x="762000" y="5257800"/>
            <a:ext cx="6705600" cy="1692771"/>
          </a:xfrm>
          <a:prstGeom prst="rect">
            <a:avLst/>
          </a:prstGeom>
          <a:noFill/>
        </p:spPr>
        <p:txBody>
          <a:bodyPr wrap="square" rtlCol="0">
            <a:spAutoFit/>
          </a:bodyPr>
          <a:lstStyle/>
          <a:p>
            <a:r>
              <a:rPr lang="en-US" sz="2400" dirty="0" smtClean="0"/>
              <a:t>Mining of Massive Datasets</a:t>
            </a:r>
          </a:p>
          <a:p>
            <a:r>
              <a:rPr lang="en-US" sz="2400" dirty="0" smtClean="0"/>
              <a:t>Jure Leskovec, </a:t>
            </a:r>
            <a:r>
              <a:rPr lang="en-US" sz="2400" dirty="0" err="1" smtClean="0"/>
              <a:t>Anand</a:t>
            </a:r>
            <a:r>
              <a:rPr lang="en-US" sz="2400" dirty="0" smtClean="0"/>
              <a:t> </a:t>
            </a:r>
            <a:r>
              <a:rPr lang="en-US" sz="2400" dirty="0" err="1" smtClean="0"/>
              <a:t>Rajaraman</a:t>
            </a:r>
            <a:r>
              <a:rPr lang="en-US" sz="2400" dirty="0" smtClean="0"/>
              <a:t>, Jeff Ullman </a:t>
            </a:r>
            <a:r>
              <a:rPr lang="en-US" sz="2000" dirty="0" smtClean="0"/>
              <a:t>Stanford University</a:t>
            </a:r>
          </a:p>
          <a:p>
            <a:r>
              <a:rPr lang="en-US" sz="3200" dirty="0" smtClean="0"/>
              <a:t>http://www.mmds.org </a:t>
            </a:r>
          </a:p>
        </p:txBody>
      </p:sp>
      <p:pic>
        <p:nvPicPr>
          <p:cNvPr id="5" name="Picture 6" descr="http://asia.stanford.edu/images/StanfordSealSmall.jpg"/>
          <p:cNvPicPr>
            <a:picLocks noChangeAspect="1" noChangeArrowheads="1"/>
          </p:cNvPicPr>
          <p:nvPr/>
        </p:nvPicPr>
        <p:blipFill>
          <a:blip r:embed="rId3" cstate="print"/>
          <a:srcRect/>
          <a:stretch>
            <a:fillRect/>
          </a:stretch>
        </p:blipFill>
        <p:spPr bwMode="auto">
          <a:xfrm>
            <a:off x="7452360" y="5166360"/>
            <a:ext cx="1691640" cy="1691640"/>
          </a:xfrm>
          <a:prstGeom prst="rect">
            <a:avLst/>
          </a:prstGeom>
          <a:noFill/>
        </p:spPr>
      </p:pic>
      <p:sp>
        <p:nvSpPr>
          <p:cNvPr id="3" name="TextBox 2"/>
          <p:cNvSpPr txBox="1"/>
          <p:nvPr/>
        </p:nvSpPr>
        <p:spPr>
          <a:xfrm>
            <a:off x="2438400" y="44824"/>
            <a:ext cx="6705600" cy="830997"/>
          </a:xfrm>
          <a:prstGeom prst="rect">
            <a:avLst/>
          </a:prstGeom>
          <a:noFill/>
        </p:spPr>
        <p:txBody>
          <a:bodyPr wrap="square" rtlCol="0">
            <a:spAutoFit/>
          </a:bodyPr>
          <a:lstStyle/>
          <a:p>
            <a:r>
              <a:rPr lang="en-US" sz="1200" b="1" dirty="0">
                <a:latin typeface="Arial" pitchFamily="34" charset="0"/>
                <a:cs typeface="Arial" pitchFamily="34" charset="0"/>
              </a:rPr>
              <a:t>Note to other teachers and users of these </a:t>
            </a:r>
            <a:r>
              <a:rPr lang="en-US" sz="1200" b="1" dirty="0" smtClean="0">
                <a:latin typeface="Arial" pitchFamily="34" charset="0"/>
                <a:cs typeface="Arial" pitchFamily="34" charset="0"/>
              </a:rPr>
              <a:t>slides:</a:t>
            </a:r>
            <a:r>
              <a:rPr lang="en-US" sz="1200" dirty="0" smtClean="0">
                <a:latin typeface="Arial" pitchFamily="34" charset="0"/>
                <a:cs typeface="Arial" pitchFamily="34" charset="0"/>
              </a:rPr>
              <a:t> We </a:t>
            </a:r>
            <a:r>
              <a:rPr lang="en-US" sz="1200" dirty="0">
                <a:latin typeface="Arial" pitchFamily="34" charset="0"/>
                <a:cs typeface="Arial" pitchFamily="34" charset="0"/>
              </a:rPr>
              <a:t>would be delighted if you found this our material useful in giving your own lectures. Feel free to use these slides verbatim, or to modify them to fit your own needs</a:t>
            </a:r>
            <a:r>
              <a:rPr lang="en-US" sz="1200" dirty="0" smtClean="0">
                <a:latin typeface="Arial" pitchFamily="34" charset="0"/>
                <a:cs typeface="Arial" pitchFamily="34" charset="0"/>
              </a:rPr>
              <a:t>. If </a:t>
            </a:r>
            <a:r>
              <a:rPr lang="en-US" sz="1200" dirty="0">
                <a:latin typeface="Arial" pitchFamily="34" charset="0"/>
                <a:cs typeface="Arial" pitchFamily="34" charset="0"/>
              </a:rPr>
              <a:t>you make use of a significant portion of these slides in your own lecture, please include this message, or a link to our web site: </a:t>
            </a:r>
            <a:r>
              <a:rPr lang="en-US" sz="1200" dirty="0">
                <a:latin typeface="Arial" pitchFamily="34" charset="0"/>
                <a:cs typeface="Arial" pitchFamily="34" charset="0"/>
                <a:hlinkClick r:id="rId4"/>
              </a:rPr>
              <a:t>http://</a:t>
            </a:r>
            <a:r>
              <a:rPr lang="en-US" sz="1200" dirty="0" smtClean="0">
                <a:latin typeface="Arial" pitchFamily="34" charset="0"/>
                <a:cs typeface="Arial" pitchFamily="34" charset="0"/>
                <a:hlinkClick r:id="rId4"/>
              </a:rPr>
              <a:t>www.mmds.org</a:t>
            </a:r>
            <a:r>
              <a:rPr lang="en-US" sz="1200" dirty="0" smtClean="0">
                <a:latin typeface="Arial" pitchFamily="34" charset="0"/>
                <a:cs typeface="Arial" pitchFamily="34" charset="0"/>
              </a:rPr>
              <a:t> </a:t>
            </a:r>
          </a:p>
        </p:txBody>
      </p:sp>
    </p:spTree>
    <p:extLst>
      <p:ext uri="{BB962C8B-B14F-4D97-AF65-F5344CB8AC3E}">
        <p14:creationId xmlns:p14="http://schemas.microsoft.com/office/powerpoint/2010/main" val="2704870525"/>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ea typeface="+mj-ea"/>
              </a:rPr>
              <a:t>Generalized Solution</a:t>
            </a:r>
            <a:endParaRPr lang="en-US" dirty="0">
              <a:ea typeface="+mj-ea"/>
            </a:endParaRPr>
          </a:p>
        </p:txBody>
      </p:sp>
      <p:sp>
        <p:nvSpPr>
          <p:cNvPr id="28675" name="Content Placeholder 2"/>
          <p:cNvSpPr>
            <a:spLocks noGrp="1"/>
          </p:cNvSpPr>
          <p:nvPr>
            <p:ph idx="1"/>
          </p:nvPr>
        </p:nvSpPr>
        <p:spPr/>
        <p:txBody>
          <a:bodyPr/>
          <a:lstStyle/>
          <a:p>
            <a:r>
              <a:rPr lang="en-US" b="1" dirty="0" smtClean="0">
                <a:solidFill>
                  <a:srgbClr val="0000FF"/>
                </a:solidFill>
              </a:rPr>
              <a:t>Stream of tuples with keys:</a:t>
            </a:r>
          </a:p>
          <a:p>
            <a:pPr lvl="1"/>
            <a:r>
              <a:rPr lang="en-US" dirty="0" smtClean="0">
                <a:ea typeface="ＭＳ Ｐゴシック" pitchFamily="34" charset="-128"/>
              </a:rPr>
              <a:t>Key is some subset of each </a:t>
            </a:r>
            <a:r>
              <a:rPr lang="en-US" dirty="0" err="1" smtClean="0">
                <a:ea typeface="ＭＳ Ｐゴシック" pitchFamily="34" charset="-128"/>
              </a:rPr>
              <a:t>tuple’s</a:t>
            </a:r>
            <a:r>
              <a:rPr lang="en-US" dirty="0" smtClean="0">
                <a:ea typeface="ＭＳ Ｐゴシック" pitchFamily="34" charset="-128"/>
              </a:rPr>
              <a:t> components</a:t>
            </a:r>
          </a:p>
          <a:p>
            <a:pPr lvl="2"/>
            <a:r>
              <a:rPr lang="en-US" dirty="0" smtClean="0">
                <a:ea typeface="ＭＳ Ｐゴシック" pitchFamily="34" charset="-128"/>
              </a:rPr>
              <a:t>e.g., </a:t>
            </a:r>
            <a:r>
              <a:rPr lang="en-US" dirty="0" err="1" smtClean="0">
                <a:ea typeface="ＭＳ Ｐゴシック" pitchFamily="34" charset="-128"/>
              </a:rPr>
              <a:t>tuple</a:t>
            </a:r>
            <a:r>
              <a:rPr lang="en-US" dirty="0" smtClean="0">
                <a:ea typeface="ＭＳ Ｐゴシック" pitchFamily="34" charset="-128"/>
              </a:rPr>
              <a:t> is (user, search, time); key is </a:t>
            </a:r>
            <a:r>
              <a:rPr lang="en-US" b="1" dirty="0" smtClean="0">
                <a:solidFill>
                  <a:srgbClr val="0000FF"/>
                </a:solidFill>
                <a:ea typeface="ＭＳ Ｐゴシック" pitchFamily="34" charset="-128"/>
              </a:rPr>
              <a:t>user</a:t>
            </a:r>
          </a:p>
          <a:p>
            <a:pPr lvl="1"/>
            <a:r>
              <a:rPr lang="en-US" dirty="0" smtClean="0">
                <a:ea typeface="ＭＳ Ｐゴシック" pitchFamily="34" charset="-128"/>
              </a:rPr>
              <a:t>Choice of key depends on application</a:t>
            </a:r>
          </a:p>
          <a:p>
            <a:pPr lvl="8"/>
            <a:endParaRPr lang="en-US" dirty="0" smtClean="0">
              <a:ea typeface="ＭＳ Ｐゴシック" pitchFamily="34" charset="-128"/>
            </a:endParaRPr>
          </a:p>
          <a:p>
            <a:r>
              <a:rPr lang="en-US" b="1" dirty="0" smtClean="0">
                <a:solidFill>
                  <a:srgbClr val="FF0066"/>
                </a:solidFill>
              </a:rPr>
              <a:t>To get a sample of </a:t>
            </a:r>
            <a:r>
              <a:rPr lang="en-US" b="1" i="1" dirty="0" smtClean="0">
                <a:solidFill>
                  <a:srgbClr val="FF0066"/>
                </a:solidFill>
              </a:rPr>
              <a:t>a/b </a:t>
            </a:r>
            <a:r>
              <a:rPr lang="en-US" b="1" dirty="0" smtClean="0">
                <a:solidFill>
                  <a:srgbClr val="FF0066"/>
                </a:solidFill>
              </a:rPr>
              <a:t>fraction of the stream:</a:t>
            </a:r>
          </a:p>
          <a:p>
            <a:pPr lvl="1"/>
            <a:r>
              <a:rPr lang="en-US" dirty="0" smtClean="0">
                <a:ea typeface="ＭＳ Ｐゴシック" pitchFamily="34" charset="-128"/>
              </a:rPr>
              <a:t>Hash each </a:t>
            </a:r>
            <a:r>
              <a:rPr lang="en-US" dirty="0" err="1" smtClean="0">
                <a:ea typeface="ＭＳ Ｐゴシック" pitchFamily="34" charset="-128"/>
              </a:rPr>
              <a:t>tuple’s</a:t>
            </a:r>
            <a:r>
              <a:rPr lang="en-US" dirty="0" smtClean="0">
                <a:ea typeface="ＭＳ Ｐゴシック" pitchFamily="34" charset="-128"/>
              </a:rPr>
              <a:t> key uniformly into </a:t>
            </a:r>
            <a:r>
              <a:rPr lang="en-US" b="1" i="1" dirty="0" smtClean="0">
                <a:ea typeface="ＭＳ Ｐゴシック" pitchFamily="34" charset="-128"/>
              </a:rPr>
              <a:t>b</a:t>
            </a:r>
            <a:r>
              <a:rPr lang="en-US" dirty="0" smtClean="0">
                <a:ea typeface="ＭＳ Ｐゴシック" pitchFamily="34" charset="-128"/>
              </a:rPr>
              <a:t> buckets</a:t>
            </a:r>
          </a:p>
          <a:p>
            <a:pPr lvl="1"/>
            <a:r>
              <a:rPr lang="en-US" dirty="0" smtClean="0">
                <a:ea typeface="ＭＳ Ｐゴシック" pitchFamily="34" charset="-128"/>
              </a:rPr>
              <a:t>Pick the </a:t>
            </a:r>
            <a:r>
              <a:rPr lang="en-US" dirty="0" err="1" smtClean="0">
                <a:ea typeface="ＭＳ Ｐゴシック" pitchFamily="34" charset="-128"/>
              </a:rPr>
              <a:t>tuple</a:t>
            </a:r>
            <a:r>
              <a:rPr lang="en-US" dirty="0" smtClean="0">
                <a:ea typeface="ＭＳ Ｐゴシック" pitchFamily="34" charset="-128"/>
              </a:rPr>
              <a:t> if its hash value is at most </a:t>
            </a:r>
            <a:r>
              <a:rPr lang="en-US" b="1" i="1" dirty="0" smtClean="0">
                <a:ea typeface="ＭＳ Ｐゴシック" pitchFamily="34" charset="-128"/>
              </a:rPr>
              <a:t>a</a:t>
            </a:r>
          </a:p>
          <a:p>
            <a:pPr>
              <a:buFont typeface="Wingdings 2" pitchFamily="18" charset="2"/>
              <a:buNone/>
            </a:pPr>
            <a:endParaRPr lang="en-US" dirty="0" smtClean="0"/>
          </a:p>
          <a:p>
            <a:pPr lvl="1"/>
            <a:endParaRPr lang="en-US" i="1" dirty="0" smtClean="0">
              <a:ea typeface="ＭＳ Ｐゴシック" pitchFamily="34" charset="-128"/>
            </a:endParaRPr>
          </a:p>
        </p:txBody>
      </p:sp>
      <p:sp>
        <p:nvSpPr>
          <p:cNvPr id="28677" name="Footer Placeholder 4"/>
          <p:cNvSpPr>
            <a:spLocks noGrp="1"/>
          </p:cNvSpPr>
          <p:nvPr>
            <p:ph type="ftr" sz="quarter" idx="11"/>
          </p:nvPr>
        </p:nvSpPr>
        <p:spPr bwMode="auto">
          <a:noFill/>
          <a:ln>
            <a:miter lim="800000"/>
            <a:headEnd/>
            <a:tailEnd/>
          </a:ln>
        </p:spPr>
        <p:txBody>
          <a:bodyPr/>
          <a:lstStyle/>
          <a:p>
            <a:r>
              <a:rPr lang="nn-NO" smtClean="0"/>
              <a:t>J. Leskovec, A. Rajaraman, J. Ullman: Mining of Massive Datasets, http://www.mmds.org</a:t>
            </a:r>
            <a:endParaRPr lang="en-US"/>
          </a:p>
        </p:txBody>
      </p:sp>
      <p:sp>
        <p:nvSpPr>
          <p:cNvPr id="28678" name="Slide Number Placeholder 5"/>
          <p:cNvSpPr>
            <a:spLocks noGrp="1"/>
          </p:cNvSpPr>
          <p:nvPr>
            <p:ph type="sldNum" sz="quarter" idx="12"/>
          </p:nvPr>
        </p:nvSpPr>
        <p:spPr bwMode="auto">
          <a:noFill/>
          <a:ln>
            <a:miter lim="800000"/>
            <a:headEnd/>
            <a:tailEnd/>
          </a:ln>
        </p:spPr>
        <p:txBody>
          <a:bodyPr/>
          <a:lstStyle/>
          <a:p>
            <a:fld id="{3B327432-9684-4190-96C7-F87A95A6C6BC}" type="slidenum">
              <a:rPr lang="en-US"/>
              <a:pPr/>
              <a:t>10</a:t>
            </a:fld>
            <a:endParaRPr lang="en-US"/>
          </a:p>
        </p:txBody>
      </p:sp>
      <p:graphicFrame>
        <p:nvGraphicFramePr>
          <p:cNvPr id="3" name="Table 2"/>
          <p:cNvGraphicFramePr>
            <a:graphicFrameLocks noGrp="1"/>
          </p:cNvGraphicFramePr>
          <p:nvPr>
            <p:extLst>
              <p:ext uri="{D42A27DB-BD31-4B8C-83A1-F6EECF244321}">
                <p14:modId xmlns:p14="http://schemas.microsoft.com/office/powerpoint/2010/main" val="946160038"/>
              </p:ext>
            </p:extLst>
          </p:nvPr>
        </p:nvGraphicFramePr>
        <p:xfrm>
          <a:off x="914400" y="5325070"/>
          <a:ext cx="6096000" cy="370840"/>
        </p:xfrm>
        <a:graphic>
          <a:graphicData uri="http://schemas.openxmlformats.org/drawingml/2006/table">
            <a:tbl>
              <a:tblPr>
                <a:tableStyleId>{D7AC3CCA-C797-4891-BE02-D94E43425B78}</a:tableStyleId>
              </a:tblPr>
              <a:tblGrid>
                <a:gridCol w="609600"/>
                <a:gridCol w="609600"/>
                <a:gridCol w="609600"/>
                <a:gridCol w="609600"/>
                <a:gridCol w="609600"/>
                <a:gridCol w="609600"/>
                <a:gridCol w="609600"/>
                <a:gridCol w="609600"/>
                <a:gridCol w="609600"/>
                <a:gridCol w="609600"/>
              </a:tblGrid>
              <a:tr h="370840">
                <a:tc>
                  <a:txBody>
                    <a:bodyPr/>
                    <a:lstStyle/>
                    <a:p>
                      <a:endParaRPr lang="en-US" dirty="0">
                        <a:ln w="28575">
                          <a:solidFill>
                            <a:schemeClr val="tx1"/>
                          </a:solidFill>
                        </a:ln>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endParaRPr lang="en-US" dirty="0">
                        <a:ln w="28575">
                          <a:solidFill>
                            <a:schemeClr val="tx1"/>
                          </a:solidFill>
                        </a:ln>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endParaRPr lang="en-US">
                        <a:ln w="28575">
                          <a:solidFill>
                            <a:schemeClr val="tx1"/>
                          </a:solidFill>
                        </a:ln>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endParaRPr lang="en-US">
                        <a:ln w="28575">
                          <a:solidFill>
                            <a:schemeClr val="tx1"/>
                          </a:solidFill>
                        </a:ln>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endParaRPr lang="en-US">
                        <a:ln w="28575">
                          <a:solidFill>
                            <a:schemeClr val="tx1"/>
                          </a:solidFill>
                        </a:ln>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endParaRPr lang="en-US">
                        <a:ln w="28575">
                          <a:solidFill>
                            <a:schemeClr val="tx1"/>
                          </a:solidFill>
                        </a:ln>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endParaRPr lang="en-US">
                        <a:ln w="28575">
                          <a:solidFill>
                            <a:schemeClr val="tx1"/>
                          </a:solidFill>
                        </a:ln>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endParaRPr lang="en-US">
                        <a:ln w="28575">
                          <a:solidFill>
                            <a:schemeClr val="tx1"/>
                          </a:solidFill>
                        </a:ln>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endParaRPr lang="en-US">
                        <a:ln w="28575">
                          <a:solidFill>
                            <a:schemeClr val="tx1"/>
                          </a:solidFill>
                        </a:ln>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endParaRPr lang="en-US" dirty="0">
                        <a:ln w="28575">
                          <a:solidFill>
                            <a:schemeClr val="tx1"/>
                          </a:solidFill>
                        </a:ln>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r>
            </a:tbl>
          </a:graphicData>
        </a:graphic>
      </p:graphicFrame>
      <p:sp>
        <p:nvSpPr>
          <p:cNvPr id="4" name="TextBox 3"/>
          <p:cNvSpPr txBox="1"/>
          <p:nvPr/>
        </p:nvSpPr>
        <p:spPr>
          <a:xfrm>
            <a:off x="685800" y="5782270"/>
            <a:ext cx="8052204" cy="923330"/>
          </a:xfrm>
          <a:prstGeom prst="rect">
            <a:avLst/>
          </a:prstGeom>
          <a:noFill/>
        </p:spPr>
        <p:txBody>
          <a:bodyPr wrap="none" rtlCol="0">
            <a:spAutoFit/>
          </a:bodyPr>
          <a:lstStyle/>
          <a:p>
            <a:r>
              <a:rPr lang="en-US" dirty="0" smtClean="0">
                <a:solidFill>
                  <a:srgbClr val="008000"/>
                </a:solidFill>
                <a:latin typeface="Arial" pitchFamily="34" charset="0"/>
                <a:cs typeface="Arial" pitchFamily="34" charset="0"/>
              </a:rPr>
              <a:t>Hash table with </a:t>
            </a:r>
            <a:r>
              <a:rPr lang="en-US" b="1" dirty="0" smtClean="0">
                <a:solidFill>
                  <a:srgbClr val="008000"/>
                </a:solidFill>
                <a:latin typeface="Arial" pitchFamily="34" charset="0"/>
                <a:cs typeface="Arial" pitchFamily="34" charset="0"/>
              </a:rPr>
              <a:t>b</a:t>
            </a:r>
            <a:r>
              <a:rPr lang="en-US" dirty="0" smtClean="0">
                <a:solidFill>
                  <a:srgbClr val="008000"/>
                </a:solidFill>
                <a:latin typeface="Arial" pitchFamily="34" charset="0"/>
                <a:cs typeface="Arial" pitchFamily="34" charset="0"/>
              </a:rPr>
              <a:t> buckets, pick the tuple if its hash value is at most </a:t>
            </a:r>
            <a:r>
              <a:rPr lang="en-US" b="1" dirty="0" smtClean="0">
                <a:solidFill>
                  <a:srgbClr val="008000"/>
                </a:solidFill>
                <a:latin typeface="Arial" pitchFamily="34" charset="0"/>
                <a:cs typeface="Arial" pitchFamily="34" charset="0"/>
              </a:rPr>
              <a:t>a.</a:t>
            </a:r>
          </a:p>
          <a:p>
            <a:r>
              <a:rPr lang="en-US" b="1" dirty="0" smtClean="0">
                <a:solidFill>
                  <a:srgbClr val="008000"/>
                </a:solidFill>
                <a:latin typeface="Arial" pitchFamily="34" charset="0"/>
                <a:cs typeface="Arial" pitchFamily="34" charset="0"/>
              </a:rPr>
              <a:t>How to generate a 30% sample?</a:t>
            </a:r>
            <a:r>
              <a:rPr lang="en-US" dirty="0" smtClean="0">
                <a:solidFill>
                  <a:srgbClr val="008000"/>
                </a:solidFill>
                <a:latin typeface="Arial" pitchFamily="34" charset="0"/>
                <a:cs typeface="Arial" pitchFamily="34" charset="0"/>
              </a:rPr>
              <a:t> </a:t>
            </a:r>
            <a:br>
              <a:rPr lang="en-US" dirty="0" smtClean="0">
                <a:solidFill>
                  <a:srgbClr val="008000"/>
                </a:solidFill>
                <a:latin typeface="Arial" pitchFamily="34" charset="0"/>
                <a:cs typeface="Arial" pitchFamily="34" charset="0"/>
              </a:rPr>
            </a:br>
            <a:r>
              <a:rPr lang="en-US" dirty="0" smtClean="0">
                <a:solidFill>
                  <a:srgbClr val="008000"/>
                </a:solidFill>
                <a:latin typeface="Arial" pitchFamily="34" charset="0"/>
                <a:cs typeface="Arial" pitchFamily="34" charset="0"/>
              </a:rPr>
              <a:t>Hash into b=10 buckets, take the tuple if it hashes to one of the first 3 buckets</a:t>
            </a:r>
          </a:p>
        </p:txBody>
      </p:sp>
    </p:spTree>
    <p:extLst>
      <p:ext uri="{BB962C8B-B14F-4D97-AF65-F5344CB8AC3E}">
        <p14:creationId xmlns:p14="http://schemas.microsoft.com/office/powerpoint/2010/main" val="40239617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8675">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8675">
                                            <p:txEl>
                                              <p:pRg st="6" end="6"/>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8675">
                                            <p:txEl>
                                              <p:pRg st="7" end="7"/>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p:txBody>
          <a:bodyPr>
            <a:normAutofit/>
          </a:bodyPr>
          <a:lstStyle/>
          <a:p>
            <a:r>
              <a:rPr lang="en-US" dirty="0" smtClean="0"/>
              <a:t>Sampling from a Data Stream:</a:t>
            </a:r>
            <a:br>
              <a:rPr lang="en-US" dirty="0" smtClean="0"/>
            </a:br>
            <a:r>
              <a:rPr lang="en-US" dirty="0" smtClean="0"/>
              <a:t>Sampling a fixed-size sample</a:t>
            </a:r>
            <a:endParaRPr lang="en-US" dirty="0"/>
          </a:p>
        </p:txBody>
      </p:sp>
      <p:sp>
        <p:nvSpPr>
          <p:cNvPr id="8" name="Subtitle 7"/>
          <p:cNvSpPr>
            <a:spLocks noGrp="1"/>
          </p:cNvSpPr>
          <p:nvPr>
            <p:ph type="subTitle" idx="1"/>
          </p:nvPr>
        </p:nvSpPr>
        <p:spPr>
          <a:xfrm>
            <a:off x="762000" y="5257800"/>
            <a:ext cx="8077200" cy="1499616"/>
          </a:xfrm>
        </p:spPr>
        <p:txBody>
          <a:bodyPr anchor="t">
            <a:normAutofit/>
          </a:bodyPr>
          <a:lstStyle/>
          <a:p>
            <a:r>
              <a:rPr lang="en-US" sz="3600" b="1" dirty="0" smtClean="0"/>
              <a:t>As the stream grows, the sample is of fixed size</a:t>
            </a:r>
            <a:endParaRPr lang="en-US" sz="3600" b="1" dirty="0"/>
          </a:p>
        </p:txBody>
      </p:sp>
      <p:sp>
        <p:nvSpPr>
          <p:cNvPr id="2" name="Rectangle 1"/>
          <p:cNvSpPr/>
          <p:nvPr/>
        </p:nvSpPr>
        <p:spPr>
          <a:xfrm>
            <a:off x="5257800" y="6019800"/>
            <a:ext cx="2667000" cy="304800"/>
          </a:xfrm>
          <a:prstGeom prst="rect">
            <a:avLst/>
          </a:prstGeom>
          <a:ln w="38100">
            <a:solidFill>
              <a:schemeClr val="tx1"/>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5" name="Rectangle 4"/>
          <p:cNvSpPr/>
          <p:nvPr/>
        </p:nvSpPr>
        <p:spPr>
          <a:xfrm>
            <a:off x="4572000" y="6400800"/>
            <a:ext cx="3352800" cy="304800"/>
          </a:xfrm>
          <a:prstGeom prst="rect">
            <a:avLst/>
          </a:prstGeom>
          <a:ln w="38100">
            <a:solidFill>
              <a:srgbClr val="FFFF00"/>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341175864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ea typeface="+mj-ea"/>
              </a:rPr>
              <a:t>Maintaining a fixed-size sample</a:t>
            </a:r>
            <a:endParaRPr lang="en-US" dirty="0">
              <a:ea typeface="+mj-ea"/>
            </a:endParaRPr>
          </a:p>
        </p:txBody>
      </p:sp>
      <p:sp>
        <p:nvSpPr>
          <p:cNvPr id="29699" name="Content Placeholder 2"/>
          <p:cNvSpPr>
            <a:spLocks noGrp="1"/>
          </p:cNvSpPr>
          <p:nvPr>
            <p:ph idx="1"/>
          </p:nvPr>
        </p:nvSpPr>
        <p:spPr>
          <a:xfrm>
            <a:off x="457200" y="1295401"/>
            <a:ext cx="8686800" cy="3810000"/>
          </a:xfrm>
        </p:spPr>
        <p:txBody>
          <a:bodyPr>
            <a:normAutofit/>
          </a:bodyPr>
          <a:lstStyle/>
          <a:p>
            <a:r>
              <a:rPr lang="en-US" b="1" dirty="0">
                <a:solidFill>
                  <a:srgbClr val="FF0066"/>
                </a:solidFill>
              </a:rPr>
              <a:t>Problem </a:t>
            </a:r>
            <a:r>
              <a:rPr lang="en-US" b="1" dirty="0" smtClean="0">
                <a:solidFill>
                  <a:srgbClr val="FF0066"/>
                </a:solidFill>
              </a:rPr>
              <a:t>2: Fixed-size sample</a:t>
            </a:r>
            <a:endParaRPr lang="en-US" b="1" dirty="0">
              <a:solidFill>
                <a:srgbClr val="FF0066"/>
              </a:solidFill>
            </a:endParaRPr>
          </a:p>
          <a:p>
            <a:r>
              <a:rPr lang="en-US" b="1" dirty="0" smtClean="0">
                <a:solidFill>
                  <a:srgbClr val="0000FF"/>
                </a:solidFill>
              </a:rPr>
              <a:t>Suppose we need to maintain a random</a:t>
            </a:r>
            <a:br>
              <a:rPr lang="en-US" b="1" dirty="0" smtClean="0">
                <a:solidFill>
                  <a:srgbClr val="0000FF"/>
                </a:solidFill>
              </a:rPr>
            </a:br>
            <a:r>
              <a:rPr lang="en-US" b="1" dirty="0" smtClean="0">
                <a:solidFill>
                  <a:srgbClr val="0000FF"/>
                </a:solidFill>
              </a:rPr>
              <a:t>sample </a:t>
            </a:r>
            <a:r>
              <a:rPr lang="en-US" b="1" i="1" dirty="0" smtClean="0">
                <a:solidFill>
                  <a:srgbClr val="0000FF"/>
                </a:solidFill>
              </a:rPr>
              <a:t>S</a:t>
            </a:r>
            <a:r>
              <a:rPr lang="en-US" b="1" dirty="0" smtClean="0">
                <a:solidFill>
                  <a:srgbClr val="0000FF"/>
                </a:solidFill>
              </a:rPr>
              <a:t> of size exactly </a:t>
            </a:r>
            <a:r>
              <a:rPr lang="en-US" b="1" i="1" dirty="0" smtClean="0">
                <a:solidFill>
                  <a:srgbClr val="0000FF"/>
                </a:solidFill>
              </a:rPr>
              <a:t>s </a:t>
            </a:r>
            <a:r>
              <a:rPr lang="en-US" b="1" dirty="0" smtClean="0">
                <a:solidFill>
                  <a:srgbClr val="0000FF"/>
                </a:solidFill>
              </a:rPr>
              <a:t>tuples</a:t>
            </a:r>
          </a:p>
          <a:p>
            <a:pPr lvl="1"/>
            <a:r>
              <a:rPr lang="en-US" dirty="0" smtClean="0">
                <a:ea typeface="ＭＳ Ｐゴシック" pitchFamily="34" charset="-128"/>
              </a:rPr>
              <a:t>E.g., main memory size constraint</a:t>
            </a:r>
          </a:p>
          <a:p>
            <a:r>
              <a:rPr lang="en-US" b="1" dirty="0" smtClean="0">
                <a:solidFill>
                  <a:srgbClr val="008000"/>
                </a:solidFill>
              </a:rPr>
              <a:t>Why?</a:t>
            </a:r>
            <a:r>
              <a:rPr lang="en-US" dirty="0" smtClean="0">
                <a:solidFill>
                  <a:srgbClr val="008000"/>
                </a:solidFill>
              </a:rPr>
              <a:t> </a:t>
            </a:r>
            <a:r>
              <a:rPr lang="en-US" dirty="0" smtClean="0"/>
              <a:t>Don’t know length of stream in advance</a:t>
            </a:r>
          </a:p>
          <a:p>
            <a:r>
              <a:rPr lang="en-US" b="1" dirty="0" smtClean="0">
                <a:solidFill>
                  <a:srgbClr val="D60093"/>
                </a:solidFill>
              </a:rPr>
              <a:t>Suppose at time </a:t>
            </a:r>
            <a:r>
              <a:rPr lang="en-US" b="1" i="1" dirty="0" smtClean="0">
                <a:solidFill>
                  <a:srgbClr val="D60093"/>
                </a:solidFill>
              </a:rPr>
              <a:t>n</a:t>
            </a:r>
            <a:r>
              <a:rPr lang="en-US" b="1" dirty="0" smtClean="0">
                <a:solidFill>
                  <a:srgbClr val="D60093"/>
                </a:solidFill>
              </a:rPr>
              <a:t> we have seen </a:t>
            </a:r>
            <a:r>
              <a:rPr lang="en-US" b="1" i="1" dirty="0" smtClean="0">
                <a:solidFill>
                  <a:srgbClr val="D60093"/>
                </a:solidFill>
              </a:rPr>
              <a:t>n</a:t>
            </a:r>
            <a:r>
              <a:rPr lang="en-US" b="1" dirty="0" smtClean="0">
                <a:solidFill>
                  <a:srgbClr val="D60093"/>
                </a:solidFill>
              </a:rPr>
              <a:t> items</a:t>
            </a:r>
          </a:p>
          <a:p>
            <a:pPr lvl="1"/>
            <a:r>
              <a:rPr lang="en-US" b="1" dirty="0" smtClean="0">
                <a:solidFill>
                  <a:srgbClr val="D60093"/>
                </a:solidFill>
                <a:ea typeface="ＭＳ Ｐゴシック" pitchFamily="34" charset="-128"/>
              </a:rPr>
              <a:t>Each item is in the sample </a:t>
            </a:r>
            <a:r>
              <a:rPr lang="en-US" b="1" i="1" dirty="0" smtClean="0">
                <a:solidFill>
                  <a:srgbClr val="D60093"/>
                </a:solidFill>
                <a:ea typeface="ＭＳ Ｐゴシック" pitchFamily="34" charset="-128"/>
              </a:rPr>
              <a:t>S</a:t>
            </a:r>
            <a:r>
              <a:rPr lang="en-US" b="1" dirty="0" smtClean="0">
                <a:solidFill>
                  <a:srgbClr val="D60093"/>
                </a:solidFill>
                <a:ea typeface="ＭＳ Ｐゴシック" pitchFamily="34" charset="-128"/>
              </a:rPr>
              <a:t> with equal prob. </a:t>
            </a:r>
            <a:r>
              <a:rPr lang="en-US" b="1" i="1" dirty="0" smtClean="0">
                <a:solidFill>
                  <a:srgbClr val="D60093"/>
                </a:solidFill>
                <a:ea typeface="ＭＳ Ｐゴシック" pitchFamily="34" charset="-128"/>
              </a:rPr>
              <a:t>s/n</a:t>
            </a:r>
          </a:p>
          <a:p>
            <a:pPr lvl="1"/>
            <a:endParaRPr lang="en-US" dirty="0" smtClean="0">
              <a:ea typeface="ＭＳ Ｐゴシック" pitchFamily="34" charset="-128"/>
            </a:endParaRPr>
          </a:p>
        </p:txBody>
      </p:sp>
      <p:sp>
        <p:nvSpPr>
          <p:cNvPr id="29701" name="Footer Placeholder 4"/>
          <p:cNvSpPr>
            <a:spLocks noGrp="1"/>
          </p:cNvSpPr>
          <p:nvPr>
            <p:ph type="ftr" sz="quarter" idx="11"/>
          </p:nvPr>
        </p:nvSpPr>
        <p:spPr bwMode="auto">
          <a:noFill/>
          <a:ln>
            <a:miter lim="800000"/>
            <a:headEnd/>
            <a:tailEnd/>
          </a:ln>
        </p:spPr>
        <p:txBody>
          <a:bodyPr/>
          <a:lstStyle/>
          <a:p>
            <a:r>
              <a:rPr lang="nn-NO" smtClean="0"/>
              <a:t>J. Leskovec, A. Rajaraman, J. Ullman: Mining of Massive Datasets, http://www.mmds.org</a:t>
            </a:r>
            <a:endParaRPr lang="en-US"/>
          </a:p>
        </p:txBody>
      </p:sp>
      <p:sp>
        <p:nvSpPr>
          <p:cNvPr id="29702" name="Slide Number Placeholder 5"/>
          <p:cNvSpPr>
            <a:spLocks noGrp="1"/>
          </p:cNvSpPr>
          <p:nvPr>
            <p:ph type="sldNum" sz="quarter" idx="12"/>
          </p:nvPr>
        </p:nvSpPr>
        <p:spPr bwMode="auto">
          <a:noFill/>
          <a:ln>
            <a:miter lim="800000"/>
            <a:headEnd/>
            <a:tailEnd/>
          </a:ln>
        </p:spPr>
        <p:txBody>
          <a:bodyPr/>
          <a:lstStyle/>
          <a:p>
            <a:fld id="{B4436852-1965-4142-AF0B-7B66A910AA29}" type="slidenum">
              <a:rPr lang="en-US"/>
              <a:pPr/>
              <a:t>12</a:t>
            </a:fld>
            <a:endParaRPr lang="en-US"/>
          </a:p>
        </p:txBody>
      </p:sp>
      <p:sp>
        <p:nvSpPr>
          <p:cNvPr id="7" name="TextBox 6"/>
          <p:cNvSpPr txBox="1"/>
          <p:nvPr/>
        </p:nvSpPr>
        <p:spPr>
          <a:xfrm>
            <a:off x="838200" y="4819471"/>
            <a:ext cx="8013732" cy="1938992"/>
          </a:xfrm>
          <a:prstGeom prst="rect">
            <a:avLst/>
          </a:prstGeom>
          <a:noFill/>
        </p:spPr>
        <p:txBody>
          <a:bodyPr wrap="none" rtlCol="0">
            <a:spAutoFit/>
          </a:bodyPr>
          <a:lstStyle/>
          <a:p>
            <a:r>
              <a:rPr lang="en-US" b="1" dirty="0" smtClean="0">
                <a:solidFill>
                  <a:srgbClr val="008000"/>
                </a:solidFill>
                <a:latin typeface="Arial" pitchFamily="34" charset="0"/>
                <a:cs typeface="Arial" pitchFamily="34" charset="0"/>
              </a:rPr>
              <a:t>How to think about the problem: say s = 2</a:t>
            </a:r>
          </a:p>
          <a:p>
            <a:r>
              <a:rPr lang="en-US" b="1" dirty="0" smtClean="0">
                <a:latin typeface="Arial" pitchFamily="34" charset="0"/>
                <a:cs typeface="Arial" pitchFamily="34" charset="0"/>
              </a:rPr>
              <a:t>Stream:</a:t>
            </a:r>
            <a:r>
              <a:rPr lang="en-US" dirty="0" smtClean="0">
                <a:latin typeface="Arial" pitchFamily="34" charset="0"/>
                <a:cs typeface="Arial" pitchFamily="34" charset="0"/>
              </a:rPr>
              <a:t> a x c y z k c d e g…</a:t>
            </a:r>
          </a:p>
          <a:p>
            <a:r>
              <a:rPr lang="en-US" dirty="0" smtClean="0">
                <a:latin typeface="Arial" pitchFamily="34" charset="0"/>
                <a:cs typeface="Arial" pitchFamily="34" charset="0"/>
              </a:rPr>
              <a:t>At </a:t>
            </a:r>
            <a:r>
              <a:rPr lang="en-US" b="1" dirty="0" smtClean="0">
                <a:solidFill>
                  <a:srgbClr val="008000"/>
                </a:solidFill>
                <a:latin typeface="Arial" pitchFamily="34" charset="0"/>
                <a:cs typeface="Arial" pitchFamily="34" charset="0"/>
              </a:rPr>
              <a:t>n= 5,</a:t>
            </a:r>
            <a:r>
              <a:rPr lang="en-US" dirty="0" smtClean="0">
                <a:latin typeface="Arial" pitchFamily="34" charset="0"/>
                <a:cs typeface="Arial" pitchFamily="34" charset="0"/>
              </a:rPr>
              <a:t> each of the first 5 tuples is included in the sample </a:t>
            </a:r>
            <a:r>
              <a:rPr lang="en-US" b="1" dirty="0" smtClean="0">
                <a:latin typeface="Arial" pitchFamily="34" charset="0"/>
                <a:cs typeface="Arial" pitchFamily="34" charset="0"/>
              </a:rPr>
              <a:t>S</a:t>
            </a:r>
            <a:r>
              <a:rPr lang="en-US" dirty="0" smtClean="0">
                <a:latin typeface="Arial" pitchFamily="34" charset="0"/>
                <a:cs typeface="Arial" pitchFamily="34" charset="0"/>
              </a:rPr>
              <a:t> with equal prob.</a:t>
            </a:r>
          </a:p>
          <a:p>
            <a:r>
              <a:rPr lang="en-US" dirty="0">
                <a:latin typeface="Arial" pitchFamily="34" charset="0"/>
                <a:cs typeface="Arial" pitchFamily="34" charset="0"/>
              </a:rPr>
              <a:t>At </a:t>
            </a:r>
            <a:r>
              <a:rPr lang="en-US" b="1" dirty="0" smtClean="0">
                <a:solidFill>
                  <a:srgbClr val="0000FF"/>
                </a:solidFill>
                <a:latin typeface="Arial" pitchFamily="34" charset="0"/>
                <a:cs typeface="Arial" pitchFamily="34" charset="0"/>
              </a:rPr>
              <a:t>n= 7,</a:t>
            </a:r>
            <a:r>
              <a:rPr lang="en-US" dirty="0" smtClean="0">
                <a:latin typeface="Arial" pitchFamily="34" charset="0"/>
                <a:cs typeface="Arial" pitchFamily="34" charset="0"/>
              </a:rPr>
              <a:t> each </a:t>
            </a:r>
            <a:r>
              <a:rPr lang="en-US" dirty="0">
                <a:latin typeface="Arial" pitchFamily="34" charset="0"/>
                <a:cs typeface="Arial" pitchFamily="34" charset="0"/>
              </a:rPr>
              <a:t>of </a:t>
            </a:r>
            <a:r>
              <a:rPr lang="en-US" dirty="0" smtClean="0">
                <a:latin typeface="Arial" pitchFamily="34" charset="0"/>
                <a:cs typeface="Arial" pitchFamily="34" charset="0"/>
              </a:rPr>
              <a:t>the first 7 tuples </a:t>
            </a:r>
            <a:r>
              <a:rPr lang="en-US" dirty="0">
                <a:latin typeface="Arial" pitchFamily="34" charset="0"/>
                <a:cs typeface="Arial" pitchFamily="34" charset="0"/>
              </a:rPr>
              <a:t>is included in the sample </a:t>
            </a:r>
            <a:r>
              <a:rPr lang="en-US" b="1" dirty="0" smtClean="0">
                <a:latin typeface="Arial" pitchFamily="34" charset="0"/>
                <a:cs typeface="Arial" pitchFamily="34" charset="0"/>
              </a:rPr>
              <a:t>S</a:t>
            </a:r>
            <a:r>
              <a:rPr lang="en-US" dirty="0" smtClean="0">
                <a:latin typeface="Arial" pitchFamily="34" charset="0"/>
                <a:cs typeface="Arial" pitchFamily="34" charset="0"/>
              </a:rPr>
              <a:t> with </a:t>
            </a:r>
            <a:r>
              <a:rPr lang="en-US" dirty="0">
                <a:latin typeface="Arial" pitchFamily="34" charset="0"/>
                <a:cs typeface="Arial" pitchFamily="34" charset="0"/>
              </a:rPr>
              <a:t>equal prob</a:t>
            </a:r>
            <a:r>
              <a:rPr lang="en-US" dirty="0" smtClean="0">
                <a:latin typeface="Arial" pitchFamily="34" charset="0"/>
                <a:cs typeface="Arial" pitchFamily="34" charset="0"/>
              </a:rPr>
              <a:t>.</a:t>
            </a:r>
          </a:p>
          <a:p>
            <a:r>
              <a:rPr lang="en-US" sz="2400" b="1" dirty="0" smtClean="0">
                <a:solidFill>
                  <a:srgbClr val="D60093"/>
                </a:solidFill>
                <a:latin typeface="Calibri" pitchFamily="34" charset="0"/>
                <a:cs typeface="Arial" pitchFamily="34" charset="0"/>
              </a:rPr>
              <a:t>Impractical solution would be to store all the </a:t>
            </a:r>
            <a:r>
              <a:rPr lang="en-US" sz="2400" b="1" i="1" dirty="0" smtClean="0">
                <a:solidFill>
                  <a:srgbClr val="D60093"/>
                </a:solidFill>
                <a:latin typeface="Calibri" pitchFamily="34" charset="0"/>
                <a:cs typeface="Arial" pitchFamily="34" charset="0"/>
              </a:rPr>
              <a:t>n</a:t>
            </a:r>
            <a:r>
              <a:rPr lang="en-US" sz="2400" b="1" dirty="0" smtClean="0">
                <a:solidFill>
                  <a:srgbClr val="D60093"/>
                </a:solidFill>
                <a:latin typeface="Calibri" pitchFamily="34" charset="0"/>
                <a:cs typeface="Arial" pitchFamily="34" charset="0"/>
              </a:rPr>
              <a:t> tuples seen </a:t>
            </a:r>
            <a:br>
              <a:rPr lang="en-US" sz="2400" b="1" dirty="0" smtClean="0">
                <a:solidFill>
                  <a:srgbClr val="D60093"/>
                </a:solidFill>
                <a:latin typeface="Calibri" pitchFamily="34" charset="0"/>
                <a:cs typeface="Arial" pitchFamily="34" charset="0"/>
              </a:rPr>
            </a:br>
            <a:r>
              <a:rPr lang="en-US" sz="2400" b="1" dirty="0" smtClean="0">
                <a:solidFill>
                  <a:srgbClr val="D60093"/>
                </a:solidFill>
                <a:latin typeface="Calibri" pitchFamily="34" charset="0"/>
                <a:cs typeface="Arial" pitchFamily="34" charset="0"/>
              </a:rPr>
              <a:t>so far and out of them pick </a:t>
            </a:r>
            <a:r>
              <a:rPr lang="en-US" sz="2400" b="1" i="1" dirty="0" smtClean="0">
                <a:solidFill>
                  <a:srgbClr val="D60093"/>
                </a:solidFill>
                <a:latin typeface="Calibri" pitchFamily="34" charset="0"/>
                <a:cs typeface="Arial" pitchFamily="34" charset="0"/>
              </a:rPr>
              <a:t>s</a:t>
            </a:r>
            <a:r>
              <a:rPr lang="en-US" sz="2400" b="1" dirty="0" smtClean="0">
                <a:solidFill>
                  <a:srgbClr val="D60093"/>
                </a:solidFill>
                <a:latin typeface="Calibri" pitchFamily="34" charset="0"/>
                <a:cs typeface="Arial" pitchFamily="34" charset="0"/>
              </a:rPr>
              <a:t> at random</a:t>
            </a:r>
          </a:p>
        </p:txBody>
      </p:sp>
      <p:sp>
        <p:nvSpPr>
          <p:cNvPr id="8" name="Right Bracket 7"/>
          <p:cNvSpPr/>
          <p:nvPr/>
        </p:nvSpPr>
        <p:spPr>
          <a:xfrm rot="5400000">
            <a:off x="2178843" y="4852698"/>
            <a:ext cx="185738" cy="914400"/>
          </a:xfrm>
          <a:prstGeom prst="rightBracket">
            <a:avLst/>
          </a:prstGeom>
          <a:ln w="28575">
            <a:solidFill>
              <a:srgbClr val="008000"/>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US" b="1" dirty="0"/>
          </a:p>
        </p:txBody>
      </p:sp>
      <p:sp>
        <p:nvSpPr>
          <p:cNvPr id="9" name="Right Bracket 8"/>
          <p:cNvSpPr/>
          <p:nvPr/>
        </p:nvSpPr>
        <p:spPr>
          <a:xfrm rot="5400000">
            <a:off x="2320527" y="4715886"/>
            <a:ext cx="185738" cy="1269208"/>
          </a:xfrm>
          <a:prstGeom prst="rightBracket">
            <a:avLst/>
          </a:prstGeom>
          <a:ln w="28575">
            <a:solidFill>
              <a:srgbClr val="0000FF"/>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40241087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9699">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9699">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9699">
                                            <p:txEl>
                                              <p:pRg st="5" end="5"/>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7">
                                            <p:txEl>
                                              <p:pRg st="0" end="0"/>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xEl>
                                              <p:pRg st="2" end="2"/>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7">
                                            <p:txEl>
                                              <p:pRg st="3" end="3"/>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uiExpand="1" build="allAtOnce"/>
      <p:bldP spid="8" grpId="0" animBg="1"/>
      <p:bldP spid="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838200" y="1905000"/>
            <a:ext cx="7848600" cy="2862322"/>
          </a:xfrm>
          <a:prstGeom prst="rect">
            <a:avLst/>
          </a:prstGeom>
          <a:solidFill>
            <a:schemeClr val="accent1">
              <a:lumMod val="20000"/>
              <a:lumOff val="80000"/>
            </a:schemeClr>
          </a:solidFill>
          <a:ln w="38100">
            <a:solidFill>
              <a:srgbClr val="FFC000"/>
            </a:solidFill>
          </a:ln>
        </p:spPr>
        <p:style>
          <a:lnRef idx="1">
            <a:schemeClr val="dk1"/>
          </a:lnRef>
          <a:fillRef idx="0">
            <a:schemeClr val="dk1"/>
          </a:fillRef>
          <a:effectRef idx="0">
            <a:schemeClr val="dk1"/>
          </a:effectRef>
          <a:fontRef idx="minor">
            <a:schemeClr val="tx1"/>
          </a:fontRef>
        </p:style>
        <p:txBody>
          <a:bodyPr rtlCol="0" anchor="ctr"/>
          <a:lstStyle/>
          <a:p>
            <a:endParaRPr lang="en-US" sz="2800" b="1" dirty="0" smtClean="0">
              <a:latin typeface="Arial" pitchFamily="34" charset="0"/>
              <a:cs typeface="Arial" pitchFamily="34" charset="0"/>
            </a:endParaRPr>
          </a:p>
        </p:txBody>
      </p:sp>
      <p:sp>
        <p:nvSpPr>
          <p:cNvPr id="2" name="Title 1"/>
          <p:cNvSpPr>
            <a:spLocks noGrp="1"/>
          </p:cNvSpPr>
          <p:nvPr>
            <p:ph type="title"/>
          </p:nvPr>
        </p:nvSpPr>
        <p:spPr/>
        <p:txBody>
          <a:bodyPr/>
          <a:lstStyle/>
          <a:p>
            <a:pPr>
              <a:defRPr/>
            </a:pPr>
            <a:r>
              <a:rPr lang="en-US" dirty="0" smtClean="0">
                <a:ea typeface="+mj-ea"/>
              </a:rPr>
              <a:t>Solution: Fixed Size Sample</a:t>
            </a:r>
            <a:endParaRPr lang="en-US" dirty="0">
              <a:ea typeface="+mj-ea"/>
            </a:endParaRPr>
          </a:p>
        </p:txBody>
      </p:sp>
      <p:sp>
        <p:nvSpPr>
          <p:cNvPr id="30723" name="Content Placeholder 2"/>
          <p:cNvSpPr>
            <a:spLocks noGrp="1"/>
          </p:cNvSpPr>
          <p:nvPr>
            <p:ph idx="1"/>
          </p:nvPr>
        </p:nvSpPr>
        <p:spPr>
          <a:xfrm>
            <a:off x="457200" y="1295400"/>
            <a:ext cx="8229600" cy="5562600"/>
          </a:xfrm>
        </p:spPr>
        <p:txBody>
          <a:bodyPr>
            <a:normAutofit/>
          </a:bodyPr>
          <a:lstStyle/>
          <a:p>
            <a:r>
              <a:rPr lang="en-US" b="1" dirty="0" smtClean="0">
                <a:solidFill>
                  <a:srgbClr val="D60093"/>
                </a:solidFill>
              </a:rPr>
              <a:t>Algorithm </a:t>
            </a:r>
            <a:r>
              <a:rPr lang="en-US" b="1" dirty="0" smtClean="0">
                <a:solidFill>
                  <a:srgbClr val="0000FF"/>
                </a:solidFill>
              </a:rPr>
              <a:t>(a.k.a. Reservoir Sampling)</a:t>
            </a:r>
            <a:endParaRPr lang="en-US" b="1" dirty="0" smtClean="0">
              <a:solidFill>
                <a:srgbClr val="D60093"/>
              </a:solidFill>
            </a:endParaRPr>
          </a:p>
          <a:p>
            <a:pPr lvl="1"/>
            <a:r>
              <a:rPr lang="en-US" dirty="0" smtClean="0"/>
              <a:t>Store all the first </a:t>
            </a:r>
            <a:r>
              <a:rPr lang="en-US" b="1" i="1" dirty="0" smtClean="0"/>
              <a:t>s</a:t>
            </a:r>
            <a:r>
              <a:rPr lang="en-US" dirty="0" smtClean="0"/>
              <a:t> elements of the stream to </a:t>
            </a:r>
            <a:r>
              <a:rPr lang="en-US" b="1" i="1" dirty="0" smtClean="0"/>
              <a:t>S</a:t>
            </a:r>
          </a:p>
          <a:p>
            <a:pPr lvl="1"/>
            <a:r>
              <a:rPr lang="en-US" dirty="0" smtClean="0"/>
              <a:t>Suppose we have seen </a:t>
            </a:r>
            <a:r>
              <a:rPr lang="en-US" b="1" i="1" dirty="0" smtClean="0"/>
              <a:t>n-1</a:t>
            </a:r>
            <a:r>
              <a:rPr lang="en-US" dirty="0" smtClean="0"/>
              <a:t> elements, and now </a:t>
            </a:r>
            <a:br>
              <a:rPr lang="en-US" dirty="0" smtClean="0"/>
            </a:br>
            <a:r>
              <a:rPr lang="en-US" dirty="0" smtClean="0"/>
              <a:t>the </a:t>
            </a:r>
            <a:r>
              <a:rPr lang="en-US" b="1" i="1" dirty="0" smtClean="0"/>
              <a:t>n</a:t>
            </a:r>
            <a:r>
              <a:rPr lang="en-US" b="1" i="1" baseline="30000" dirty="0" smtClean="0"/>
              <a:t>th</a:t>
            </a:r>
            <a:r>
              <a:rPr lang="en-US" dirty="0" smtClean="0"/>
              <a:t> element arrives (</a:t>
            </a:r>
            <a:r>
              <a:rPr lang="en-US" b="1" i="1" dirty="0" smtClean="0"/>
              <a:t>n</a:t>
            </a:r>
            <a:r>
              <a:rPr lang="en-US" b="1" dirty="0" smtClean="0"/>
              <a:t> &gt; </a:t>
            </a:r>
            <a:r>
              <a:rPr lang="en-US" b="1" i="1" dirty="0" smtClean="0"/>
              <a:t>s</a:t>
            </a:r>
            <a:r>
              <a:rPr lang="en-US" dirty="0" smtClean="0"/>
              <a:t>)</a:t>
            </a:r>
          </a:p>
          <a:p>
            <a:pPr lvl="2"/>
            <a:r>
              <a:rPr lang="en-US" dirty="0" smtClean="0">
                <a:ea typeface="ＭＳ Ｐゴシック" pitchFamily="34" charset="-128"/>
              </a:rPr>
              <a:t>With probability </a:t>
            </a:r>
            <a:r>
              <a:rPr lang="en-US" b="1" i="1" dirty="0" smtClean="0">
                <a:ea typeface="ＭＳ Ｐゴシック" pitchFamily="34" charset="-128"/>
              </a:rPr>
              <a:t>s/n</a:t>
            </a:r>
            <a:r>
              <a:rPr lang="en-US" dirty="0" smtClean="0">
                <a:ea typeface="ＭＳ Ｐゴシック" pitchFamily="34" charset="-128"/>
              </a:rPr>
              <a:t>, keep the </a:t>
            </a:r>
            <a:r>
              <a:rPr lang="en-US" b="1" i="1" dirty="0" smtClean="0">
                <a:ea typeface="ＭＳ Ｐゴシック" pitchFamily="34" charset="-128"/>
              </a:rPr>
              <a:t>n</a:t>
            </a:r>
            <a:r>
              <a:rPr lang="en-US" b="1" i="1" baseline="30000" dirty="0" smtClean="0">
                <a:ea typeface="ＭＳ Ｐゴシック" pitchFamily="34" charset="-128"/>
              </a:rPr>
              <a:t>th</a:t>
            </a:r>
            <a:r>
              <a:rPr lang="en-US" dirty="0" smtClean="0">
                <a:ea typeface="ＭＳ Ｐゴシック" pitchFamily="34" charset="-128"/>
              </a:rPr>
              <a:t> element, else discard it</a:t>
            </a:r>
          </a:p>
          <a:p>
            <a:pPr lvl="2"/>
            <a:r>
              <a:rPr lang="en-US" dirty="0" smtClean="0">
                <a:ea typeface="ＭＳ Ｐゴシック" pitchFamily="34" charset="-128"/>
              </a:rPr>
              <a:t>If we picked the </a:t>
            </a:r>
            <a:r>
              <a:rPr lang="en-US" b="1" i="1" dirty="0" smtClean="0">
                <a:ea typeface="ＭＳ Ｐゴシック" pitchFamily="34" charset="-128"/>
              </a:rPr>
              <a:t>n</a:t>
            </a:r>
            <a:r>
              <a:rPr lang="en-US" b="1" i="1" baseline="30000" dirty="0" smtClean="0">
                <a:ea typeface="ＭＳ Ｐゴシック" pitchFamily="34" charset="-128"/>
              </a:rPr>
              <a:t>th</a:t>
            </a:r>
            <a:r>
              <a:rPr lang="en-US" dirty="0" smtClean="0">
                <a:ea typeface="ＭＳ Ｐゴシック" pitchFamily="34" charset="-128"/>
              </a:rPr>
              <a:t> element, then it replaces one of the </a:t>
            </a:r>
            <a:br>
              <a:rPr lang="en-US" dirty="0" smtClean="0">
                <a:ea typeface="ＭＳ Ｐゴシック" pitchFamily="34" charset="-128"/>
              </a:rPr>
            </a:br>
            <a:r>
              <a:rPr lang="en-US" b="1" i="1" dirty="0" smtClean="0">
                <a:ea typeface="ＭＳ Ｐゴシック" pitchFamily="34" charset="-128"/>
              </a:rPr>
              <a:t>s</a:t>
            </a:r>
            <a:r>
              <a:rPr lang="en-US" dirty="0" smtClean="0">
                <a:ea typeface="ＭＳ Ｐゴシック" pitchFamily="34" charset="-128"/>
              </a:rPr>
              <a:t> elements in the sample </a:t>
            </a:r>
            <a:r>
              <a:rPr lang="en-US" b="1" i="1" dirty="0" smtClean="0">
                <a:ea typeface="ＭＳ Ｐゴシック" pitchFamily="34" charset="-128"/>
              </a:rPr>
              <a:t>S</a:t>
            </a:r>
            <a:r>
              <a:rPr lang="en-US" dirty="0" smtClean="0">
                <a:ea typeface="ＭＳ Ｐゴシック" pitchFamily="34" charset="-128"/>
              </a:rPr>
              <a:t>, picked uniformly at random</a:t>
            </a:r>
          </a:p>
          <a:p>
            <a:pPr lvl="8"/>
            <a:endParaRPr lang="en-US" dirty="0" smtClean="0">
              <a:ea typeface="ＭＳ Ｐゴシック" pitchFamily="34" charset="-128"/>
            </a:endParaRPr>
          </a:p>
          <a:p>
            <a:r>
              <a:rPr lang="en-US" b="1" dirty="0" smtClean="0">
                <a:solidFill>
                  <a:srgbClr val="0000FF"/>
                </a:solidFill>
              </a:rPr>
              <a:t>Claim:</a:t>
            </a:r>
            <a:r>
              <a:rPr lang="en-US" b="1" dirty="0" smtClean="0">
                <a:solidFill>
                  <a:schemeClr val="accent3"/>
                </a:solidFill>
              </a:rPr>
              <a:t> </a:t>
            </a:r>
            <a:r>
              <a:rPr lang="en-US" dirty="0" smtClean="0"/>
              <a:t>This algorithm maintains a sample </a:t>
            </a:r>
            <a:r>
              <a:rPr lang="en-US" b="1" i="1" dirty="0" smtClean="0"/>
              <a:t>S</a:t>
            </a:r>
            <a:r>
              <a:rPr lang="en-US" dirty="0" smtClean="0"/>
              <a:t/>
            </a:r>
            <a:br>
              <a:rPr lang="en-US" dirty="0" smtClean="0"/>
            </a:br>
            <a:r>
              <a:rPr lang="en-US" dirty="0" smtClean="0"/>
              <a:t>with the desired property:</a:t>
            </a:r>
          </a:p>
          <a:p>
            <a:pPr lvl="1"/>
            <a:r>
              <a:rPr lang="en-US" dirty="0" smtClean="0"/>
              <a:t>After </a:t>
            </a:r>
            <a:r>
              <a:rPr lang="en-US" b="1" i="1" dirty="0"/>
              <a:t>n</a:t>
            </a:r>
            <a:r>
              <a:rPr lang="en-US" dirty="0"/>
              <a:t> elements, the sample contains each element seen so far with probability </a:t>
            </a:r>
            <a:r>
              <a:rPr lang="en-US" b="1" i="1" dirty="0" smtClean="0"/>
              <a:t>s/n</a:t>
            </a:r>
            <a:endParaRPr lang="en-US" dirty="0" smtClean="0"/>
          </a:p>
        </p:txBody>
      </p:sp>
      <p:sp>
        <p:nvSpPr>
          <p:cNvPr id="30725" name="Footer Placeholder 4"/>
          <p:cNvSpPr>
            <a:spLocks noGrp="1"/>
          </p:cNvSpPr>
          <p:nvPr>
            <p:ph type="ftr" sz="quarter" idx="11"/>
          </p:nvPr>
        </p:nvSpPr>
        <p:spPr bwMode="auto">
          <a:noFill/>
          <a:ln>
            <a:miter lim="800000"/>
            <a:headEnd/>
            <a:tailEnd/>
          </a:ln>
        </p:spPr>
        <p:txBody>
          <a:bodyPr/>
          <a:lstStyle/>
          <a:p>
            <a:r>
              <a:rPr lang="nn-NO" smtClean="0"/>
              <a:t>J. Leskovec, A. Rajaraman, J. Ullman: Mining of Massive Datasets, http://www.mmds.org</a:t>
            </a:r>
            <a:endParaRPr lang="en-US"/>
          </a:p>
        </p:txBody>
      </p:sp>
      <p:sp>
        <p:nvSpPr>
          <p:cNvPr id="30726" name="Slide Number Placeholder 5"/>
          <p:cNvSpPr>
            <a:spLocks noGrp="1"/>
          </p:cNvSpPr>
          <p:nvPr>
            <p:ph type="sldNum" sz="quarter" idx="12"/>
          </p:nvPr>
        </p:nvSpPr>
        <p:spPr bwMode="auto">
          <a:noFill/>
          <a:ln>
            <a:miter lim="800000"/>
            <a:headEnd/>
            <a:tailEnd/>
          </a:ln>
        </p:spPr>
        <p:txBody>
          <a:bodyPr/>
          <a:lstStyle/>
          <a:p>
            <a:fld id="{34C05299-F8A3-4ADC-8E8C-9EC7592EFD99}" type="slidenum">
              <a:rPr lang="en-US"/>
              <a:pPr/>
              <a:t>13</a:t>
            </a:fld>
            <a:endParaRPr lang="en-US"/>
          </a:p>
        </p:txBody>
      </p:sp>
    </p:spTree>
    <p:extLst>
      <p:ext uri="{BB962C8B-B14F-4D97-AF65-F5344CB8AC3E}">
        <p14:creationId xmlns:p14="http://schemas.microsoft.com/office/powerpoint/2010/main" val="12757824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23">
                                            <p:txEl>
                                              <p:pRg st="6" end="6"/>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072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ea typeface="+mj-ea"/>
              </a:rPr>
              <a:t>Proof: By Induction</a:t>
            </a:r>
            <a:endParaRPr lang="en-US" dirty="0">
              <a:ea typeface="+mj-ea"/>
            </a:endParaRPr>
          </a:p>
        </p:txBody>
      </p:sp>
      <p:sp>
        <p:nvSpPr>
          <p:cNvPr id="3" name="Content Placeholder 2"/>
          <p:cNvSpPr>
            <a:spLocks noGrp="1"/>
          </p:cNvSpPr>
          <p:nvPr>
            <p:ph idx="1"/>
          </p:nvPr>
        </p:nvSpPr>
        <p:spPr/>
        <p:txBody>
          <a:bodyPr>
            <a:normAutofit lnSpcReduction="10000"/>
          </a:bodyPr>
          <a:lstStyle/>
          <a:p>
            <a:r>
              <a:rPr lang="en-US" b="1" dirty="0" smtClean="0">
                <a:solidFill>
                  <a:srgbClr val="0000FF"/>
                </a:solidFill>
              </a:rPr>
              <a:t>We prove this by induction:</a:t>
            </a:r>
          </a:p>
          <a:p>
            <a:pPr lvl="1"/>
            <a:r>
              <a:rPr lang="en-US" dirty="0" smtClean="0"/>
              <a:t>Assume that after </a:t>
            </a:r>
            <a:r>
              <a:rPr lang="en-US" b="1" i="1" dirty="0" smtClean="0"/>
              <a:t>n</a:t>
            </a:r>
            <a:r>
              <a:rPr lang="en-US" dirty="0" smtClean="0"/>
              <a:t> elements, the sample contains each element seen so far with probability </a:t>
            </a:r>
            <a:r>
              <a:rPr lang="en-US" b="1" i="1" dirty="0" smtClean="0"/>
              <a:t>s/n</a:t>
            </a:r>
          </a:p>
          <a:p>
            <a:pPr lvl="1"/>
            <a:r>
              <a:rPr lang="en-US" dirty="0" smtClean="0"/>
              <a:t>We need to show that after seeing element </a:t>
            </a:r>
            <a:r>
              <a:rPr lang="en-US" b="1" i="1" dirty="0" smtClean="0"/>
              <a:t>n+1 </a:t>
            </a:r>
            <a:r>
              <a:rPr lang="en-US" dirty="0" smtClean="0"/>
              <a:t>the sample maintains the property</a:t>
            </a:r>
          </a:p>
          <a:p>
            <a:pPr lvl="2"/>
            <a:r>
              <a:rPr lang="en-US" dirty="0" smtClean="0"/>
              <a:t>Sample contains each </a:t>
            </a:r>
            <a:r>
              <a:rPr lang="en-US" dirty="0"/>
              <a:t>element seen so far with probability </a:t>
            </a:r>
            <a:r>
              <a:rPr lang="en-US" b="1" i="1" dirty="0"/>
              <a:t>s</a:t>
            </a:r>
            <a:r>
              <a:rPr lang="en-US" b="1" i="1" dirty="0" smtClean="0"/>
              <a:t>/(n+1)</a:t>
            </a:r>
            <a:endParaRPr lang="en-US" b="1" dirty="0" smtClean="0"/>
          </a:p>
          <a:p>
            <a:r>
              <a:rPr lang="en-US" b="1" dirty="0" smtClean="0">
                <a:solidFill>
                  <a:srgbClr val="D60093"/>
                </a:solidFill>
              </a:rPr>
              <a:t>Base case:</a:t>
            </a:r>
          </a:p>
          <a:p>
            <a:pPr lvl="1"/>
            <a:r>
              <a:rPr lang="en-US" dirty="0" smtClean="0"/>
              <a:t>After we see </a:t>
            </a:r>
            <a:r>
              <a:rPr lang="en-US" b="1" dirty="0" smtClean="0"/>
              <a:t>n=s</a:t>
            </a:r>
            <a:r>
              <a:rPr lang="en-US" dirty="0" smtClean="0"/>
              <a:t> elements the sample </a:t>
            </a:r>
            <a:r>
              <a:rPr lang="en-US" b="1" dirty="0" smtClean="0"/>
              <a:t>S</a:t>
            </a:r>
            <a:r>
              <a:rPr lang="en-US" dirty="0" smtClean="0"/>
              <a:t> has the desired property</a:t>
            </a:r>
          </a:p>
          <a:p>
            <a:pPr lvl="2"/>
            <a:r>
              <a:rPr lang="en-US" dirty="0" smtClean="0"/>
              <a:t>Each out of </a:t>
            </a:r>
            <a:r>
              <a:rPr lang="en-US" b="1" dirty="0" smtClean="0"/>
              <a:t>n=s</a:t>
            </a:r>
            <a:r>
              <a:rPr lang="en-US" dirty="0" smtClean="0"/>
              <a:t> elements is in the sample with probability </a:t>
            </a:r>
            <a:r>
              <a:rPr lang="en-US" b="1" i="1" dirty="0" smtClean="0"/>
              <a:t>s/s = 1</a:t>
            </a:r>
          </a:p>
        </p:txBody>
      </p:sp>
      <p:sp>
        <p:nvSpPr>
          <p:cNvPr id="31750" name="Footer Placeholder 4"/>
          <p:cNvSpPr>
            <a:spLocks noGrp="1"/>
          </p:cNvSpPr>
          <p:nvPr>
            <p:ph type="ftr" sz="quarter" idx="11"/>
          </p:nvPr>
        </p:nvSpPr>
        <p:spPr bwMode="auto">
          <a:noFill/>
          <a:ln>
            <a:miter lim="800000"/>
            <a:headEnd/>
            <a:tailEnd/>
          </a:ln>
        </p:spPr>
        <p:txBody>
          <a:bodyPr/>
          <a:lstStyle/>
          <a:p>
            <a:r>
              <a:rPr lang="nn-NO" smtClean="0"/>
              <a:t>J. Leskovec, A. Rajaraman, J. Ullman: Mining of Massive Datasets, http://www.mmds.org</a:t>
            </a:r>
            <a:endParaRPr lang="en-US"/>
          </a:p>
        </p:txBody>
      </p:sp>
      <p:sp>
        <p:nvSpPr>
          <p:cNvPr id="31751" name="Slide Number Placeholder 5"/>
          <p:cNvSpPr>
            <a:spLocks noGrp="1"/>
          </p:cNvSpPr>
          <p:nvPr>
            <p:ph type="sldNum" sz="quarter" idx="12"/>
          </p:nvPr>
        </p:nvSpPr>
        <p:spPr bwMode="auto">
          <a:noFill/>
          <a:ln>
            <a:miter lim="800000"/>
            <a:headEnd/>
            <a:tailEnd/>
          </a:ln>
        </p:spPr>
        <p:txBody>
          <a:bodyPr/>
          <a:lstStyle/>
          <a:p>
            <a:fld id="{941E4ED3-02FB-4C85-87FC-6BF1EB7FF080}" type="slidenum">
              <a:rPr lang="en-US"/>
              <a:pPr/>
              <a:t>14</a:t>
            </a:fld>
            <a:endParaRPr lang="en-US"/>
          </a:p>
        </p:txBody>
      </p:sp>
    </p:spTree>
    <p:extLst>
      <p:ext uri="{BB962C8B-B14F-4D97-AF65-F5344CB8AC3E}">
        <p14:creationId xmlns:p14="http://schemas.microsoft.com/office/powerpoint/2010/main" val="35174207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ea typeface="+mj-ea"/>
              </a:rPr>
              <a:t>Proof: By Induction</a:t>
            </a:r>
            <a:endParaRPr lang="en-US" dirty="0">
              <a:ea typeface="+mj-ea"/>
            </a:endParaRP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295400"/>
                <a:ext cx="8610600" cy="5410200"/>
              </a:xfrm>
            </p:spPr>
            <p:txBody>
              <a:bodyPr>
                <a:normAutofit fontScale="92500"/>
              </a:bodyPr>
              <a:lstStyle/>
              <a:p>
                <a:r>
                  <a:rPr lang="en-US" b="1" dirty="0" smtClean="0">
                    <a:solidFill>
                      <a:srgbClr val="D60093"/>
                    </a:solidFill>
                  </a:rPr>
                  <a:t>Inductive hypothesis:</a:t>
                </a:r>
                <a:r>
                  <a:rPr lang="en-US" dirty="0" smtClean="0"/>
                  <a:t> After </a:t>
                </a:r>
                <a:r>
                  <a:rPr lang="en-US" b="1" i="1" dirty="0"/>
                  <a:t>n</a:t>
                </a:r>
                <a:r>
                  <a:rPr lang="en-US" dirty="0"/>
                  <a:t> elements, the sample </a:t>
                </a:r>
                <a:r>
                  <a:rPr lang="en-US" b="1" i="1" dirty="0" smtClean="0"/>
                  <a:t>S</a:t>
                </a:r>
                <a:r>
                  <a:rPr lang="en-US" dirty="0" smtClean="0"/>
                  <a:t> contains </a:t>
                </a:r>
                <a:r>
                  <a:rPr lang="en-US" dirty="0"/>
                  <a:t>each element seen so far with </a:t>
                </a:r>
                <a:r>
                  <a:rPr lang="en-US" dirty="0" smtClean="0"/>
                  <a:t>prob. </a:t>
                </a:r>
                <a:r>
                  <a:rPr lang="en-US" b="1" i="1" dirty="0"/>
                  <a:t>s/n</a:t>
                </a:r>
              </a:p>
              <a:p>
                <a:r>
                  <a:rPr lang="en-US" b="1" dirty="0" smtClean="0">
                    <a:solidFill>
                      <a:srgbClr val="008000"/>
                    </a:solidFill>
                  </a:rPr>
                  <a:t>Now element </a:t>
                </a:r>
                <a:r>
                  <a:rPr lang="en-US" b="1" i="1" dirty="0" smtClean="0">
                    <a:solidFill>
                      <a:srgbClr val="008000"/>
                    </a:solidFill>
                  </a:rPr>
                  <a:t>n+1</a:t>
                </a:r>
                <a:r>
                  <a:rPr lang="en-US" b="1" dirty="0" smtClean="0">
                    <a:solidFill>
                      <a:srgbClr val="008000"/>
                    </a:solidFill>
                  </a:rPr>
                  <a:t> arrives</a:t>
                </a:r>
              </a:p>
              <a:p>
                <a:r>
                  <a:rPr lang="en-US" b="1" dirty="0" smtClean="0">
                    <a:solidFill>
                      <a:srgbClr val="D60093"/>
                    </a:solidFill>
                  </a:rPr>
                  <a:t>Inductive step:</a:t>
                </a:r>
                <a:r>
                  <a:rPr lang="en-US" dirty="0" smtClean="0"/>
                  <a:t> For elements already in </a:t>
                </a:r>
                <a:r>
                  <a:rPr lang="en-US" b="1" i="1" dirty="0" smtClean="0"/>
                  <a:t>S</a:t>
                </a:r>
                <a:r>
                  <a:rPr lang="en-US" dirty="0" smtClean="0"/>
                  <a:t>, probability that the algorithm keeps it in </a:t>
                </a:r>
                <a:r>
                  <a:rPr lang="en-US" b="1" i="1" dirty="0" smtClean="0"/>
                  <a:t>S</a:t>
                </a:r>
                <a:r>
                  <a:rPr lang="en-US" dirty="0" smtClean="0"/>
                  <a:t> is:</a:t>
                </a:r>
              </a:p>
              <a:p>
                <a:pPr lvl="3"/>
                <a:endParaRPr lang="en-US" dirty="0"/>
              </a:p>
              <a:p>
                <a:endParaRPr lang="en-US" dirty="0" smtClean="0"/>
              </a:p>
              <a:p>
                <a:pPr lvl="1"/>
                <a:endParaRPr lang="en-US" dirty="0"/>
              </a:p>
              <a:p>
                <a:r>
                  <a:rPr lang="en-US" dirty="0" smtClean="0"/>
                  <a:t>So, at time </a:t>
                </a:r>
                <a:r>
                  <a:rPr lang="en-US" b="1" i="1" dirty="0" smtClean="0"/>
                  <a:t>n</a:t>
                </a:r>
                <a:r>
                  <a:rPr lang="en-US" i="1" dirty="0" smtClean="0"/>
                  <a:t>,</a:t>
                </a:r>
                <a:r>
                  <a:rPr lang="en-US" dirty="0" smtClean="0"/>
                  <a:t> tuples in </a:t>
                </a:r>
                <a:r>
                  <a:rPr lang="en-US" b="1" i="1" dirty="0" smtClean="0"/>
                  <a:t>S</a:t>
                </a:r>
                <a:r>
                  <a:rPr lang="en-US" dirty="0" smtClean="0"/>
                  <a:t> were there with prob. </a:t>
                </a:r>
                <a:r>
                  <a:rPr lang="en-US" b="1" dirty="0" smtClean="0"/>
                  <a:t>s/n</a:t>
                </a:r>
              </a:p>
              <a:p>
                <a:r>
                  <a:rPr lang="en-US" dirty="0" smtClean="0"/>
                  <a:t>Time </a:t>
                </a:r>
                <a:r>
                  <a:rPr lang="en-US" b="1" i="1" dirty="0" smtClean="0"/>
                  <a:t>n</a:t>
                </a:r>
                <a:r>
                  <a:rPr lang="en-US" b="1" dirty="0" smtClean="0">
                    <a:sym typeface="Symbol"/>
                  </a:rPr>
                  <a:t></a:t>
                </a:r>
                <a:r>
                  <a:rPr lang="en-US" b="1" i="1" dirty="0" smtClean="0"/>
                  <a:t>n+1</a:t>
                </a:r>
                <a:r>
                  <a:rPr lang="en-US" i="1" dirty="0" smtClean="0"/>
                  <a:t>, </a:t>
                </a:r>
                <a:r>
                  <a:rPr lang="en-US" dirty="0" smtClean="0"/>
                  <a:t>tuple stayed in </a:t>
                </a:r>
                <a:r>
                  <a:rPr lang="en-US" b="1" i="1" dirty="0" smtClean="0"/>
                  <a:t>S</a:t>
                </a:r>
                <a:r>
                  <a:rPr lang="en-US" dirty="0" smtClean="0"/>
                  <a:t> with prob. </a:t>
                </a:r>
                <a:r>
                  <a:rPr lang="en-US" b="1" dirty="0" smtClean="0"/>
                  <a:t>n/(n+1)</a:t>
                </a:r>
              </a:p>
              <a:p>
                <a:r>
                  <a:rPr lang="en-US" dirty="0" smtClean="0"/>
                  <a:t>So prob. tuple is in </a:t>
                </a:r>
                <a:r>
                  <a:rPr lang="en-US" b="1" i="1" dirty="0" smtClean="0"/>
                  <a:t>S</a:t>
                </a:r>
                <a:r>
                  <a:rPr lang="en-US" dirty="0" smtClean="0"/>
                  <a:t> at time </a:t>
                </a:r>
                <a:r>
                  <a:rPr lang="en-US" b="1" i="1" dirty="0" smtClean="0"/>
                  <a:t>n+1</a:t>
                </a:r>
                <a:r>
                  <a:rPr lang="en-US" dirty="0" smtClean="0"/>
                  <a:t> </a:t>
                </a:r>
                <a:r>
                  <a:rPr lang="en-US" b="1" dirty="0" smtClean="0">
                    <a:solidFill>
                      <a:srgbClr val="0000FF"/>
                    </a:solidFill>
                  </a:rPr>
                  <a:t>= </a:t>
                </a:r>
                <a14:m>
                  <m:oMath xmlns:m="http://schemas.openxmlformats.org/officeDocument/2006/math">
                    <m:f>
                      <m:fPr>
                        <m:ctrlPr>
                          <a:rPr lang="en-US" b="1" i="1" smtClean="0">
                            <a:solidFill>
                              <a:srgbClr val="0000FF"/>
                            </a:solidFill>
                            <a:latin typeface="Cambria Math" panose="02040503050406030204" pitchFamily="18" charset="0"/>
                          </a:rPr>
                        </m:ctrlPr>
                      </m:fPr>
                      <m:num>
                        <m:r>
                          <a:rPr lang="en-US" b="1" i="1" smtClean="0">
                            <a:solidFill>
                              <a:srgbClr val="0000FF"/>
                            </a:solidFill>
                            <a:latin typeface="Cambria Math"/>
                          </a:rPr>
                          <m:t>𝒔</m:t>
                        </m:r>
                      </m:num>
                      <m:den>
                        <m:r>
                          <a:rPr lang="en-US" b="1" i="1" smtClean="0">
                            <a:solidFill>
                              <a:srgbClr val="0000FF"/>
                            </a:solidFill>
                            <a:latin typeface="Cambria Math"/>
                          </a:rPr>
                          <m:t>𝒏</m:t>
                        </m:r>
                      </m:den>
                    </m:f>
                    <m:r>
                      <a:rPr lang="en-US" b="1" i="1" smtClean="0">
                        <a:solidFill>
                          <a:srgbClr val="0000FF"/>
                        </a:solidFill>
                        <a:latin typeface="Cambria Math"/>
                      </a:rPr>
                      <m:t>⋅</m:t>
                    </m:r>
                    <m:f>
                      <m:fPr>
                        <m:ctrlPr>
                          <a:rPr lang="en-US" b="1" i="1" smtClean="0">
                            <a:solidFill>
                              <a:srgbClr val="0000FF"/>
                            </a:solidFill>
                            <a:latin typeface="Cambria Math" panose="02040503050406030204" pitchFamily="18" charset="0"/>
                          </a:rPr>
                        </m:ctrlPr>
                      </m:fPr>
                      <m:num>
                        <m:r>
                          <a:rPr lang="en-US" b="1" i="1" smtClean="0">
                            <a:solidFill>
                              <a:srgbClr val="0000FF"/>
                            </a:solidFill>
                            <a:latin typeface="Cambria Math"/>
                          </a:rPr>
                          <m:t>𝒏</m:t>
                        </m:r>
                      </m:num>
                      <m:den>
                        <m:r>
                          <a:rPr lang="en-US" b="1" i="1" smtClean="0">
                            <a:solidFill>
                              <a:srgbClr val="0000FF"/>
                            </a:solidFill>
                            <a:latin typeface="Cambria Math"/>
                          </a:rPr>
                          <m:t>𝒏</m:t>
                        </m:r>
                        <m:r>
                          <a:rPr lang="en-US" b="1" i="1" smtClean="0">
                            <a:solidFill>
                              <a:srgbClr val="0000FF"/>
                            </a:solidFill>
                            <a:latin typeface="Cambria Math"/>
                          </a:rPr>
                          <m:t>+</m:t>
                        </m:r>
                        <m:r>
                          <a:rPr lang="en-US" b="1" i="1" smtClean="0">
                            <a:solidFill>
                              <a:srgbClr val="0000FF"/>
                            </a:solidFill>
                            <a:latin typeface="Cambria Math"/>
                          </a:rPr>
                          <m:t>𝟏</m:t>
                        </m:r>
                      </m:den>
                    </m:f>
                    <m:r>
                      <a:rPr lang="en-US" b="1" i="1" smtClean="0">
                        <a:solidFill>
                          <a:srgbClr val="0000FF"/>
                        </a:solidFill>
                        <a:latin typeface="Cambria Math"/>
                      </a:rPr>
                      <m:t>=</m:t>
                    </m:r>
                    <m:f>
                      <m:fPr>
                        <m:ctrlPr>
                          <a:rPr lang="en-US" b="1" i="1" smtClean="0">
                            <a:solidFill>
                              <a:srgbClr val="0000FF"/>
                            </a:solidFill>
                            <a:latin typeface="Cambria Math" panose="02040503050406030204" pitchFamily="18" charset="0"/>
                          </a:rPr>
                        </m:ctrlPr>
                      </m:fPr>
                      <m:num>
                        <m:r>
                          <a:rPr lang="en-US" b="1" i="1" smtClean="0">
                            <a:solidFill>
                              <a:srgbClr val="0000FF"/>
                            </a:solidFill>
                            <a:latin typeface="Cambria Math"/>
                          </a:rPr>
                          <m:t>𝒔</m:t>
                        </m:r>
                      </m:num>
                      <m:den>
                        <m:r>
                          <a:rPr lang="en-US" b="1" i="1" smtClean="0">
                            <a:solidFill>
                              <a:srgbClr val="0000FF"/>
                            </a:solidFill>
                            <a:latin typeface="Cambria Math"/>
                          </a:rPr>
                          <m:t>𝒏</m:t>
                        </m:r>
                        <m:r>
                          <a:rPr lang="en-US" b="1" i="1" smtClean="0">
                            <a:solidFill>
                              <a:srgbClr val="0000FF"/>
                            </a:solidFill>
                            <a:latin typeface="Cambria Math"/>
                          </a:rPr>
                          <m:t>+</m:t>
                        </m:r>
                        <m:r>
                          <a:rPr lang="en-US" b="1" i="1" smtClean="0">
                            <a:solidFill>
                              <a:srgbClr val="0000FF"/>
                            </a:solidFill>
                            <a:latin typeface="Cambria Math"/>
                          </a:rPr>
                          <m:t>𝟏</m:t>
                        </m:r>
                      </m:den>
                    </m:f>
                  </m:oMath>
                </a14:m>
                <a:endParaRPr lang="en-US" b="1" dirty="0" smtClean="0">
                  <a:solidFill>
                    <a:srgbClr val="0000FF"/>
                  </a:solidFill>
                </a:endParaRPr>
              </a:p>
              <a:p>
                <a:pPr lvl="1"/>
                <a:endParaRPr lang="en-US"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295400"/>
                <a:ext cx="8610600" cy="5410200"/>
              </a:xfrm>
              <a:blipFill rotWithShape="1">
                <a:blip r:embed="rId3"/>
                <a:stretch>
                  <a:fillRect t="-564" r="-1628"/>
                </a:stretch>
              </a:blipFill>
            </p:spPr>
            <p:txBody>
              <a:bodyPr/>
              <a:lstStyle/>
              <a:p>
                <a:r>
                  <a:rPr lang="en-US">
                    <a:noFill/>
                  </a:rPr>
                  <a:t> </a:t>
                </a:r>
              </a:p>
            </p:txBody>
          </p:sp>
        </mc:Fallback>
      </mc:AlternateContent>
      <p:sp>
        <p:nvSpPr>
          <p:cNvPr id="31750" name="Footer Placeholder 4"/>
          <p:cNvSpPr>
            <a:spLocks noGrp="1"/>
          </p:cNvSpPr>
          <p:nvPr>
            <p:ph type="ftr" sz="quarter" idx="11"/>
          </p:nvPr>
        </p:nvSpPr>
        <p:spPr bwMode="auto">
          <a:noFill/>
          <a:ln>
            <a:miter lim="800000"/>
            <a:headEnd/>
            <a:tailEnd/>
          </a:ln>
        </p:spPr>
        <p:txBody>
          <a:bodyPr/>
          <a:lstStyle/>
          <a:p>
            <a:r>
              <a:rPr lang="nn-NO" smtClean="0"/>
              <a:t>J. Leskovec, A. Rajaraman, J. Ullman: Mining of Massive Datasets, http://www.mmds.org</a:t>
            </a:r>
            <a:endParaRPr lang="en-US"/>
          </a:p>
        </p:txBody>
      </p:sp>
      <p:sp>
        <p:nvSpPr>
          <p:cNvPr id="31751" name="Slide Number Placeholder 5"/>
          <p:cNvSpPr>
            <a:spLocks noGrp="1"/>
          </p:cNvSpPr>
          <p:nvPr>
            <p:ph type="sldNum" sz="quarter" idx="12"/>
          </p:nvPr>
        </p:nvSpPr>
        <p:spPr bwMode="auto">
          <a:noFill/>
          <a:ln>
            <a:miter lim="800000"/>
            <a:headEnd/>
            <a:tailEnd/>
          </a:ln>
        </p:spPr>
        <p:txBody>
          <a:bodyPr/>
          <a:lstStyle/>
          <a:p>
            <a:fld id="{941E4ED3-02FB-4C85-87FC-6BF1EB7FF080}" type="slidenum">
              <a:rPr lang="en-US"/>
              <a:pPr/>
              <a:t>15</a:t>
            </a:fld>
            <a:endParaRPr lang="en-US"/>
          </a:p>
        </p:txBody>
      </p:sp>
      <p:graphicFrame>
        <p:nvGraphicFramePr>
          <p:cNvPr id="190466" name="Content Placeholder 6"/>
          <p:cNvGraphicFramePr>
            <a:graphicFrameLocks noChangeAspect="1"/>
          </p:cNvGraphicFramePr>
          <p:nvPr>
            <p:extLst>
              <p:ext uri="{D42A27DB-BD31-4B8C-83A1-F6EECF244321}">
                <p14:modId xmlns:p14="http://schemas.microsoft.com/office/powerpoint/2010/main" val="3732857583"/>
              </p:ext>
            </p:extLst>
          </p:nvPr>
        </p:nvGraphicFramePr>
        <p:xfrm>
          <a:off x="1219200" y="3547253"/>
          <a:ext cx="5715000" cy="1185085"/>
        </p:xfrm>
        <a:graphic>
          <a:graphicData uri="http://schemas.openxmlformats.org/presentationml/2006/ole">
            <mc:AlternateContent xmlns:mc="http://schemas.openxmlformats.org/markup-compatibility/2006">
              <mc:Choice xmlns:v="urn:schemas-microsoft-com:vml" Requires="v">
                <p:oleObj spid="_x0000_s2136" name="Equation" r:id="rId4" imgW="2082600" imgH="431640" progId="Equation.3">
                  <p:embed/>
                </p:oleObj>
              </mc:Choice>
              <mc:Fallback>
                <p:oleObj name="Equation" r:id="rId4" imgW="2082600" imgH="431640" progId="Equation.3">
                  <p:embed/>
                  <p:pic>
                    <p:nvPicPr>
                      <p:cNvPr id="0" name=""/>
                      <p:cNvPicPr>
                        <a:picLocks noChangeAspect="1" noChangeArrowheads="1"/>
                      </p:cNvPicPr>
                      <p:nvPr/>
                    </p:nvPicPr>
                    <p:blipFill>
                      <a:blip r:embed="rId5"/>
                      <a:srcRect/>
                      <a:stretch>
                        <a:fillRect/>
                      </a:stretch>
                    </p:blipFill>
                    <p:spPr bwMode="auto">
                      <a:xfrm>
                        <a:off x="1219200" y="3547253"/>
                        <a:ext cx="5715000" cy="1185085"/>
                      </a:xfrm>
                      <a:prstGeom prst="rect">
                        <a:avLst/>
                      </a:prstGeom>
                      <a:noFill/>
                      <a:extLst/>
                    </p:spPr>
                  </p:pic>
                </p:oleObj>
              </mc:Fallback>
            </mc:AlternateContent>
          </a:graphicData>
        </a:graphic>
      </p:graphicFrame>
      <p:sp>
        <p:nvSpPr>
          <p:cNvPr id="8" name="TextBox 7"/>
          <p:cNvSpPr txBox="1"/>
          <p:nvPr/>
        </p:nvSpPr>
        <p:spPr>
          <a:xfrm>
            <a:off x="1181101" y="4645223"/>
            <a:ext cx="2020104" cy="307777"/>
          </a:xfrm>
          <a:prstGeom prst="rect">
            <a:avLst/>
          </a:prstGeom>
          <a:noFill/>
        </p:spPr>
        <p:txBody>
          <a:bodyPr wrap="none" rtlCol="0">
            <a:spAutoFit/>
          </a:bodyPr>
          <a:lstStyle/>
          <a:p>
            <a:pPr algn="ctr"/>
            <a:r>
              <a:rPr lang="en-US" sz="1400" dirty="0" smtClean="0">
                <a:solidFill>
                  <a:srgbClr val="008000"/>
                </a:solidFill>
                <a:latin typeface="Arial" pitchFamily="34" charset="0"/>
                <a:cs typeface="Arial" pitchFamily="34" charset="0"/>
              </a:rPr>
              <a:t>Element </a:t>
            </a:r>
            <a:r>
              <a:rPr lang="en-US" sz="1400" b="1" dirty="0" smtClean="0">
                <a:solidFill>
                  <a:srgbClr val="008000"/>
                </a:solidFill>
                <a:latin typeface="Arial" pitchFamily="34" charset="0"/>
                <a:cs typeface="Arial" pitchFamily="34" charset="0"/>
              </a:rPr>
              <a:t>n+1</a:t>
            </a:r>
            <a:r>
              <a:rPr lang="en-US" sz="1400" dirty="0" smtClean="0">
                <a:solidFill>
                  <a:srgbClr val="008000"/>
                </a:solidFill>
                <a:latin typeface="Arial" pitchFamily="34" charset="0"/>
                <a:cs typeface="Arial" pitchFamily="34" charset="0"/>
              </a:rPr>
              <a:t> discarded</a:t>
            </a:r>
            <a:endParaRPr lang="en-US" sz="1400" dirty="0">
              <a:solidFill>
                <a:srgbClr val="008000"/>
              </a:solidFill>
              <a:latin typeface="Arial" pitchFamily="34" charset="0"/>
              <a:cs typeface="Arial" pitchFamily="34" charset="0"/>
            </a:endParaRPr>
          </a:p>
        </p:txBody>
      </p:sp>
      <p:sp>
        <p:nvSpPr>
          <p:cNvPr id="9" name="TextBox 8"/>
          <p:cNvSpPr txBox="1"/>
          <p:nvPr/>
        </p:nvSpPr>
        <p:spPr>
          <a:xfrm>
            <a:off x="3200400" y="4582180"/>
            <a:ext cx="1258678" cy="523220"/>
          </a:xfrm>
          <a:prstGeom prst="rect">
            <a:avLst/>
          </a:prstGeom>
          <a:noFill/>
        </p:spPr>
        <p:txBody>
          <a:bodyPr wrap="none" rtlCol="0">
            <a:spAutoFit/>
          </a:bodyPr>
          <a:lstStyle/>
          <a:p>
            <a:pPr algn="ctr"/>
            <a:r>
              <a:rPr lang="en-US" sz="1400" dirty="0" smtClean="0">
                <a:solidFill>
                  <a:srgbClr val="008000"/>
                </a:solidFill>
                <a:latin typeface="Arial" pitchFamily="34" charset="0"/>
                <a:cs typeface="Arial" pitchFamily="34" charset="0"/>
              </a:rPr>
              <a:t>Element </a:t>
            </a:r>
            <a:r>
              <a:rPr lang="en-US" sz="1400" b="1" dirty="0" smtClean="0">
                <a:solidFill>
                  <a:srgbClr val="008000"/>
                </a:solidFill>
                <a:latin typeface="Arial" pitchFamily="34" charset="0"/>
                <a:cs typeface="Arial" pitchFamily="34" charset="0"/>
              </a:rPr>
              <a:t>n+1</a:t>
            </a:r>
            <a:r>
              <a:rPr lang="en-US" sz="1400" dirty="0" smtClean="0">
                <a:solidFill>
                  <a:srgbClr val="008000"/>
                </a:solidFill>
                <a:latin typeface="Arial" pitchFamily="34" charset="0"/>
                <a:cs typeface="Arial" pitchFamily="34" charset="0"/>
              </a:rPr>
              <a:t> </a:t>
            </a:r>
            <a:br>
              <a:rPr lang="en-US" sz="1400" dirty="0" smtClean="0">
                <a:solidFill>
                  <a:srgbClr val="008000"/>
                </a:solidFill>
                <a:latin typeface="Arial" pitchFamily="34" charset="0"/>
                <a:cs typeface="Arial" pitchFamily="34" charset="0"/>
              </a:rPr>
            </a:br>
            <a:r>
              <a:rPr lang="en-US" sz="1400" dirty="0" smtClean="0">
                <a:solidFill>
                  <a:srgbClr val="008000"/>
                </a:solidFill>
                <a:latin typeface="Arial" pitchFamily="34" charset="0"/>
                <a:cs typeface="Arial" pitchFamily="34" charset="0"/>
              </a:rPr>
              <a:t>not discarded</a:t>
            </a:r>
            <a:endParaRPr lang="en-US" sz="1400" dirty="0">
              <a:solidFill>
                <a:srgbClr val="008000"/>
              </a:solidFill>
              <a:latin typeface="Arial" pitchFamily="34" charset="0"/>
              <a:cs typeface="Arial" pitchFamily="34" charset="0"/>
            </a:endParaRPr>
          </a:p>
        </p:txBody>
      </p:sp>
      <p:sp>
        <p:nvSpPr>
          <p:cNvPr id="10" name="TextBox 9"/>
          <p:cNvSpPr txBox="1"/>
          <p:nvPr/>
        </p:nvSpPr>
        <p:spPr>
          <a:xfrm>
            <a:off x="4526525" y="4572000"/>
            <a:ext cx="1627369" cy="523220"/>
          </a:xfrm>
          <a:prstGeom prst="rect">
            <a:avLst/>
          </a:prstGeom>
          <a:noFill/>
        </p:spPr>
        <p:txBody>
          <a:bodyPr wrap="none" rtlCol="0">
            <a:spAutoFit/>
          </a:bodyPr>
          <a:lstStyle/>
          <a:p>
            <a:pPr algn="ctr"/>
            <a:r>
              <a:rPr lang="en-US" sz="1400" dirty="0" smtClean="0">
                <a:solidFill>
                  <a:srgbClr val="008000"/>
                </a:solidFill>
                <a:latin typeface="Arial" pitchFamily="34" charset="0"/>
                <a:cs typeface="Arial" pitchFamily="34" charset="0"/>
              </a:rPr>
              <a:t>Element in the </a:t>
            </a:r>
            <a:br>
              <a:rPr lang="en-US" sz="1400" dirty="0" smtClean="0">
                <a:solidFill>
                  <a:srgbClr val="008000"/>
                </a:solidFill>
                <a:latin typeface="Arial" pitchFamily="34" charset="0"/>
                <a:cs typeface="Arial" pitchFamily="34" charset="0"/>
              </a:rPr>
            </a:br>
            <a:r>
              <a:rPr lang="en-US" sz="1400" dirty="0" smtClean="0">
                <a:solidFill>
                  <a:srgbClr val="008000"/>
                </a:solidFill>
                <a:latin typeface="Arial" pitchFamily="34" charset="0"/>
                <a:cs typeface="Arial" pitchFamily="34" charset="0"/>
              </a:rPr>
              <a:t>sample not picked</a:t>
            </a:r>
            <a:endParaRPr lang="en-US" sz="1400" dirty="0">
              <a:solidFill>
                <a:srgbClr val="008000"/>
              </a:solidFill>
              <a:latin typeface="Arial" pitchFamily="34" charset="0"/>
              <a:cs typeface="Arial" pitchFamily="34" charset="0"/>
            </a:endParaRPr>
          </a:p>
        </p:txBody>
      </p:sp>
    </p:spTree>
    <p:extLst>
      <p:ext uri="{BB962C8B-B14F-4D97-AF65-F5344CB8AC3E}">
        <p14:creationId xmlns:p14="http://schemas.microsoft.com/office/powerpoint/2010/main" val="19822699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9046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8" grpId="0"/>
      <p:bldP spid="9" grpId="0"/>
      <p:bldP spid="1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a:xfrm>
            <a:off x="685800" y="3048000"/>
            <a:ext cx="8077200" cy="1673352"/>
          </a:xfrm>
        </p:spPr>
        <p:txBody>
          <a:bodyPr>
            <a:normAutofit fontScale="90000"/>
          </a:bodyPr>
          <a:lstStyle/>
          <a:p>
            <a:r>
              <a:rPr lang="en-US" dirty="0" smtClean="0"/>
              <a:t/>
            </a:r>
            <a:br>
              <a:rPr lang="en-US" dirty="0" smtClean="0"/>
            </a:br>
            <a:r>
              <a:rPr lang="en-US" dirty="0" smtClean="0"/>
              <a:t>Filtering </a:t>
            </a:r>
            <a:r>
              <a:rPr lang="en-US" dirty="0"/>
              <a:t>Data </a:t>
            </a:r>
            <a:r>
              <a:rPr lang="en-US" dirty="0" smtClean="0"/>
              <a:t>Streams:</a:t>
            </a:r>
            <a:br>
              <a:rPr lang="en-US" dirty="0" smtClean="0"/>
            </a:br>
            <a:r>
              <a:rPr lang="en-US" dirty="0" smtClean="0"/>
              <a:t>Bloom Filter</a:t>
            </a:r>
            <a:endParaRPr lang="en-US" dirty="0"/>
          </a:p>
        </p:txBody>
      </p:sp>
      <p:sp>
        <p:nvSpPr>
          <p:cNvPr id="8" name="Subtitle 7"/>
          <p:cNvSpPr>
            <a:spLocks noGrp="1"/>
          </p:cNvSpPr>
          <p:nvPr>
            <p:ph type="subTitle" idx="1"/>
          </p:nvPr>
        </p:nvSpPr>
        <p:spPr/>
        <p:txBody>
          <a:bodyPr/>
          <a:lstStyle/>
          <a:p>
            <a:endParaRPr lang="en-US"/>
          </a:p>
        </p:txBody>
      </p:sp>
    </p:spTree>
    <p:extLst>
      <p:ext uri="{BB962C8B-B14F-4D97-AF65-F5344CB8AC3E}">
        <p14:creationId xmlns:p14="http://schemas.microsoft.com/office/powerpoint/2010/main" val="213191226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p:cNvSpPr>
          <p:nvPr>
            <p:ph type="title"/>
          </p:nvPr>
        </p:nvSpPr>
        <p:spPr bwMode="auto"/>
        <p:txBody>
          <a:bodyPr wrap="square" tIns="45720" bIns="45720" numCol="1" anchorCtr="0" compatLnSpc="1">
            <a:prstTxWarp prst="textNoShape">
              <a:avLst/>
            </a:prstTxWarp>
          </a:bodyPr>
          <a:lstStyle/>
          <a:p>
            <a:pPr>
              <a:defRPr/>
            </a:pPr>
            <a:r>
              <a:rPr lang="en-US" dirty="0" smtClean="0"/>
              <a:t>Filtering </a:t>
            </a:r>
            <a:r>
              <a:rPr lang="en-US" dirty="0"/>
              <a:t>Data Streams</a:t>
            </a:r>
          </a:p>
        </p:txBody>
      </p:sp>
      <p:sp>
        <p:nvSpPr>
          <p:cNvPr id="12291" name="Rectangle 3"/>
          <p:cNvSpPr>
            <a:spLocks noGrp="1"/>
          </p:cNvSpPr>
          <p:nvPr>
            <p:ph idx="1"/>
          </p:nvPr>
        </p:nvSpPr>
        <p:spPr>
          <a:xfrm>
            <a:off x="457200" y="1295400"/>
            <a:ext cx="8382000" cy="5257801"/>
          </a:xfrm>
        </p:spPr>
        <p:txBody>
          <a:bodyPr/>
          <a:lstStyle/>
          <a:p>
            <a:r>
              <a:rPr lang="en-US" b="1" dirty="0" smtClean="0"/>
              <a:t>Each element of data stream is a tuple</a:t>
            </a:r>
          </a:p>
          <a:p>
            <a:endParaRPr lang="en-US" b="1" dirty="0" smtClean="0"/>
          </a:p>
          <a:p>
            <a:r>
              <a:rPr lang="en-US" dirty="0" smtClean="0"/>
              <a:t>Given a list of keys</a:t>
            </a:r>
            <a:r>
              <a:rPr lang="en-US" b="1" dirty="0" smtClean="0"/>
              <a:t> S</a:t>
            </a:r>
          </a:p>
          <a:p>
            <a:endParaRPr lang="en-US" b="1" dirty="0" smtClean="0"/>
          </a:p>
          <a:p>
            <a:r>
              <a:rPr lang="en-US" b="1" dirty="0" smtClean="0">
                <a:solidFill>
                  <a:srgbClr val="0000FF"/>
                </a:solidFill>
              </a:rPr>
              <a:t>Determine which tuples of stream are in </a:t>
            </a:r>
            <a:r>
              <a:rPr lang="en-US" b="1" i="1" dirty="0" smtClean="0">
                <a:solidFill>
                  <a:srgbClr val="0000FF"/>
                </a:solidFill>
              </a:rPr>
              <a:t>S</a:t>
            </a:r>
          </a:p>
          <a:p>
            <a:pPr lvl="8"/>
            <a:endParaRPr lang="en-US" b="1" dirty="0" smtClean="0">
              <a:solidFill>
                <a:schemeClr val="accent2"/>
              </a:solidFill>
            </a:endParaRPr>
          </a:p>
        </p:txBody>
      </p:sp>
      <p:sp>
        <p:nvSpPr>
          <p:cNvPr id="5" name="Slide Number Placeholder 4"/>
          <p:cNvSpPr>
            <a:spLocks noGrp="1"/>
          </p:cNvSpPr>
          <p:nvPr>
            <p:ph type="sldNum" sz="quarter" idx="12"/>
          </p:nvPr>
        </p:nvSpPr>
        <p:spPr/>
        <p:txBody>
          <a:bodyPr/>
          <a:lstStyle/>
          <a:p>
            <a:fld id="{19B12225-5612-419B-A8D5-4B8EEE4C217E}" type="slidenum">
              <a:rPr lang="en-US" smtClean="0"/>
              <a:pPr/>
              <a:t>17</a:t>
            </a:fld>
            <a:endParaRPr lang="en-US" dirty="0"/>
          </a:p>
        </p:txBody>
      </p:sp>
      <p:sp>
        <p:nvSpPr>
          <p:cNvPr id="6" name="Footer Placeholder 5"/>
          <p:cNvSpPr>
            <a:spLocks noGrp="1"/>
          </p:cNvSpPr>
          <p:nvPr>
            <p:ph type="ftr" sz="quarter" idx="11"/>
          </p:nvPr>
        </p:nvSpPr>
        <p:spPr/>
        <p:txBody>
          <a:bodyPr/>
          <a:lstStyle/>
          <a:p>
            <a:r>
              <a:rPr lang="en-US" smtClean="0"/>
              <a:t>J. Leskovec, A. Rajaraman, J. Ullman: Mining of Massive Datasets, http://www.mmds.org </a:t>
            </a:r>
            <a:endParaRPr lang="en-US" dirty="0"/>
          </a:p>
        </p:txBody>
      </p:sp>
    </p:spTree>
    <p:extLst>
      <p:ext uri="{BB962C8B-B14F-4D97-AF65-F5344CB8AC3E}">
        <p14:creationId xmlns:p14="http://schemas.microsoft.com/office/powerpoint/2010/main" val="361259391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Applications</a:t>
            </a:r>
            <a:endParaRPr lang="en-US" dirty="0"/>
          </a:p>
        </p:txBody>
      </p:sp>
      <p:sp>
        <p:nvSpPr>
          <p:cNvPr id="3" name="Content Placeholder 2"/>
          <p:cNvSpPr>
            <a:spLocks noGrp="1"/>
          </p:cNvSpPr>
          <p:nvPr>
            <p:ph idx="1"/>
          </p:nvPr>
        </p:nvSpPr>
        <p:spPr/>
        <p:txBody>
          <a:bodyPr/>
          <a:lstStyle/>
          <a:p>
            <a:r>
              <a:rPr lang="en-US" b="1" dirty="0" smtClean="0">
                <a:solidFill>
                  <a:srgbClr val="0000FF"/>
                </a:solidFill>
              </a:rPr>
              <a:t>Example</a:t>
            </a:r>
            <a:r>
              <a:rPr lang="en-US" b="1" dirty="0" smtClean="0"/>
              <a:t>: Web crawler</a:t>
            </a:r>
          </a:p>
          <a:p>
            <a:pPr lvl="1"/>
            <a:r>
              <a:rPr lang="en-US" dirty="0" smtClean="0"/>
              <a:t>Given a webpage, find all links/URLs in the webpage that have not been visited</a:t>
            </a:r>
          </a:p>
          <a:p>
            <a:pPr lvl="2"/>
            <a:r>
              <a:rPr lang="en-US" dirty="0" smtClean="0"/>
              <a:t>Keep a list of all the URLs found so far</a:t>
            </a:r>
          </a:p>
          <a:p>
            <a:pPr lvl="2"/>
            <a:r>
              <a:rPr lang="en-US" dirty="0" smtClean="0"/>
              <a:t>Filter out URLs that has been seen before</a:t>
            </a:r>
          </a:p>
          <a:p>
            <a:pPr lvl="2"/>
            <a:r>
              <a:rPr lang="en-US" dirty="0" smtClean="0"/>
              <a:t>Crawl new URLs, and them add to the already-found list</a:t>
            </a:r>
          </a:p>
          <a:p>
            <a:pPr lvl="1"/>
            <a:endParaRPr lang="en-US" dirty="0"/>
          </a:p>
        </p:txBody>
      </p:sp>
      <p:sp>
        <p:nvSpPr>
          <p:cNvPr id="4" name="Footer Placeholder 3"/>
          <p:cNvSpPr>
            <a:spLocks noGrp="1"/>
          </p:cNvSpPr>
          <p:nvPr>
            <p:ph type="ftr" sz="quarter" idx="11"/>
          </p:nvPr>
        </p:nvSpPr>
        <p:spPr/>
        <p:txBody>
          <a:bodyPr/>
          <a:lstStyle/>
          <a:p>
            <a:r>
              <a:rPr lang="en-US" smtClean="0"/>
              <a:t>J. Leskovec, A. Rajaraman, J. Ullman: Mining of Massive Datasets, http://www.mmds.org</a:t>
            </a:r>
            <a:endParaRPr lang="en-US"/>
          </a:p>
        </p:txBody>
      </p:sp>
      <p:sp>
        <p:nvSpPr>
          <p:cNvPr id="5" name="Slide Number Placeholder 4"/>
          <p:cNvSpPr>
            <a:spLocks noGrp="1"/>
          </p:cNvSpPr>
          <p:nvPr>
            <p:ph type="sldNum" sz="quarter" idx="12"/>
          </p:nvPr>
        </p:nvSpPr>
        <p:spPr/>
        <p:txBody>
          <a:bodyPr/>
          <a:lstStyle/>
          <a:p>
            <a:fld id="{19B12225-5612-419B-A8D5-4B8EEE4C217E}" type="slidenum">
              <a:rPr lang="en-US" smtClean="0"/>
              <a:pPr/>
              <a:t>18</a:t>
            </a:fld>
            <a:endParaRPr lang="en-US"/>
          </a:p>
        </p:txBody>
      </p:sp>
    </p:spTree>
    <p:extLst>
      <p:ext uri="{BB962C8B-B14F-4D97-AF65-F5344CB8AC3E}">
        <p14:creationId xmlns:p14="http://schemas.microsoft.com/office/powerpoint/2010/main" val="238939049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pPr>
              <a:defRPr/>
            </a:pPr>
            <a:r>
              <a:rPr lang="en-US" dirty="0" smtClean="0"/>
              <a:t>First Cut Solution (</a:t>
            </a:r>
            <a:r>
              <a:rPr lang="en-US" dirty="0"/>
              <a:t>1)</a:t>
            </a:r>
          </a:p>
        </p:txBody>
      </p:sp>
      <p:sp>
        <p:nvSpPr>
          <p:cNvPr id="48131" name="Rectangle 3"/>
          <p:cNvSpPr>
            <a:spLocks noGrp="1" noChangeArrowheads="1"/>
          </p:cNvSpPr>
          <p:nvPr>
            <p:ph idx="1"/>
          </p:nvPr>
        </p:nvSpPr>
        <p:spPr/>
        <p:txBody>
          <a:bodyPr>
            <a:normAutofit/>
          </a:bodyPr>
          <a:lstStyle/>
          <a:p>
            <a:r>
              <a:rPr lang="en-US" b="1" dirty="0" smtClean="0">
                <a:solidFill>
                  <a:srgbClr val="D60093"/>
                </a:solidFill>
              </a:rPr>
              <a:t>Given a set of keys </a:t>
            </a:r>
            <a:r>
              <a:rPr lang="en-US" b="1" i="1" dirty="0" smtClean="0">
                <a:solidFill>
                  <a:srgbClr val="D60093"/>
                </a:solidFill>
              </a:rPr>
              <a:t>S</a:t>
            </a:r>
            <a:r>
              <a:rPr lang="en-US" b="1" dirty="0" smtClean="0">
                <a:solidFill>
                  <a:srgbClr val="D60093"/>
                </a:solidFill>
              </a:rPr>
              <a:t> that we want to filter</a:t>
            </a:r>
          </a:p>
          <a:p>
            <a:r>
              <a:rPr lang="en-US" dirty="0" smtClean="0"/>
              <a:t>Create a </a:t>
            </a:r>
            <a:r>
              <a:rPr lang="en-US" b="1" dirty="0" smtClean="0">
                <a:solidFill>
                  <a:srgbClr val="0000FF"/>
                </a:solidFill>
              </a:rPr>
              <a:t>bit array </a:t>
            </a:r>
            <a:r>
              <a:rPr lang="en-US" b="1" i="1" dirty="0" smtClean="0">
                <a:solidFill>
                  <a:srgbClr val="0000FF"/>
                </a:solidFill>
              </a:rPr>
              <a:t>B</a:t>
            </a:r>
            <a:r>
              <a:rPr lang="en-US" dirty="0" smtClean="0"/>
              <a:t> of </a:t>
            </a:r>
            <a:r>
              <a:rPr lang="en-US" b="1" i="1" dirty="0" smtClean="0"/>
              <a:t>n</a:t>
            </a:r>
            <a:r>
              <a:rPr lang="en-US" dirty="0" smtClean="0"/>
              <a:t> bits, initially all </a:t>
            </a:r>
            <a:r>
              <a:rPr lang="en-US" b="1" i="1" dirty="0" smtClean="0">
                <a:solidFill>
                  <a:srgbClr val="0000FF"/>
                </a:solidFill>
              </a:rPr>
              <a:t>0</a:t>
            </a:r>
            <a:r>
              <a:rPr lang="en-US" b="1" dirty="0" smtClean="0">
                <a:solidFill>
                  <a:srgbClr val="0000FF"/>
                </a:solidFill>
              </a:rPr>
              <a:t>s</a:t>
            </a:r>
          </a:p>
          <a:p>
            <a:r>
              <a:rPr lang="en-US" dirty="0" smtClean="0"/>
              <a:t>Choose a </a:t>
            </a:r>
            <a:r>
              <a:rPr lang="en-US" b="1" dirty="0" smtClean="0">
                <a:solidFill>
                  <a:srgbClr val="008000"/>
                </a:solidFill>
              </a:rPr>
              <a:t>hash function </a:t>
            </a:r>
            <a:r>
              <a:rPr lang="en-US" b="1" i="1" dirty="0" smtClean="0">
                <a:solidFill>
                  <a:srgbClr val="008000"/>
                </a:solidFill>
              </a:rPr>
              <a:t>h</a:t>
            </a:r>
            <a:r>
              <a:rPr lang="en-US" dirty="0" smtClean="0"/>
              <a:t> with range </a:t>
            </a:r>
            <a:r>
              <a:rPr lang="en-US" b="1" dirty="0" smtClean="0">
                <a:solidFill>
                  <a:srgbClr val="008000"/>
                </a:solidFill>
              </a:rPr>
              <a:t>[</a:t>
            </a:r>
            <a:r>
              <a:rPr lang="en-US" b="1" i="1" dirty="0" smtClean="0">
                <a:solidFill>
                  <a:srgbClr val="008000"/>
                </a:solidFill>
              </a:rPr>
              <a:t>0,n</a:t>
            </a:r>
            <a:r>
              <a:rPr lang="en-US" b="1" dirty="0" smtClean="0">
                <a:solidFill>
                  <a:srgbClr val="008000"/>
                </a:solidFill>
              </a:rPr>
              <a:t>)</a:t>
            </a:r>
            <a:r>
              <a:rPr lang="en-US" dirty="0" smtClean="0">
                <a:solidFill>
                  <a:srgbClr val="008000"/>
                </a:solidFill>
              </a:rPr>
              <a:t> </a:t>
            </a:r>
          </a:p>
          <a:p>
            <a:r>
              <a:rPr lang="en-US" dirty="0" smtClean="0"/>
              <a:t>Hash each member of </a:t>
            </a:r>
            <a:r>
              <a:rPr lang="en-US" b="1" i="1" dirty="0" smtClean="0">
                <a:solidFill>
                  <a:srgbClr val="D60093"/>
                </a:solidFill>
              </a:rPr>
              <a:t>s</a:t>
            </a:r>
            <a:r>
              <a:rPr lang="en-US" b="1" i="1" dirty="0" smtClean="0">
                <a:solidFill>
                  <a:srgbClr val="D60093"/>
                </a:solidFill>
                <a:sym typeface="Symbol"/>
              </a:rPr>
              <a:t> </a:t>
            </a:r>
            <a:r>
              <a:rPr lang="en-US" b="1" i="1" dirty="0" smtClean="0">
                <a:solidFill>
                  <a:srgbClr val="D60093"/>
                </a:solidFill>
              </a:rPr>
              <a:t>S</a:t>
            </a:r>
            <a:r>
              <a:rPr lang="en-US" dirty="0" smtClean="0">
                <a:solidFill>
                  <a:srgbClr val="D60093"/>
                </a:solidFill>
              </a:rPr>
              <a:t> </a:t>
            </a:r>
            <a:r>
              <a:rPr lang="en-US" dirty="0" smtClean="0"/>
              <a:t>to one of </a:t>
            </a:r>
            <a:br>
              <a:rPr lang="en-US" dirty="0" smtClean="0"/>
            </a:br>
            <a:r>
              <a:rPr lang="en-US" b="1" i="1" dirty="0" smtClean="0">
                <a:solidFill>
                  <a:srgbClr val="008000"/>
                </a:solidFill>
              </a:rPr>
              <a:t>n</a:t>
            </a:r>
            <a:r>
              <a:rPr lang="en-US" dirty="0" smtClean="0"/>
              <a:t> buckets, and set that bit to </a:t>
            </a:r>
            <a:r>
              <a:rPr lang="en-US" b="1" dirty="0" smtClean="0">
                <a:solidFill>
                  <a:srgbClr val="0000FF"/>
                </a:solidFill>
              </a:rPr>
              <a:t>1</a:t>
            </a:r>
            <a:r>
              <a:rPr lang="en-US" dirty="0" smtClean="0"/>
              <a:t>, i.e., </a:t>
            </a:r>
            <a:r>
              <a:rPr lang="en-US" b="1" i="1" dirty="0" smtClean="0">
                <a:solidFill>
                  <a:srgbClr val="0000FF"/>
                </a:solidFill>
              </a:rPr>
              <a:t>B[</a:t>
            </a:r>
            <a:r>
              <a:rPr lang="en-US" b="1" i="1" dirty="0" smtClean="0">
                <a:solidFill>
                  <a:srgbClr val="008000"/>
                </a:solidFill>
              </a:rPr>
              <a:t>h(s)</a:t>
            </a:r>
            <a:r>
              <a:rPr lang="en-US" b="1" i="1" dirty="0" smtClean="0">
                <a:solidFill>
                  <a:srgbClr val="0000FF"/>
                </a:solidFill>
              </a:rPr>
              <a:t>]=1</a:t>
            </a:r>
          </a:p>
          <a:p>
            <a:r>
              <a:rPr lang="en-US" dirty="0" smtClean="0"/>
              <a:t>Hash each element </a:t>
            </a:r>
            <a:r>
              <a:rPr lang="en-US" b="1" i="1" dirty="0" smtClean="0">
                <a:solidFill>
                  <a:srgbClr val="008000"/>
                </a:solidFill>
              </a:rPr>
              <a:t>a</a:t>
            </a:r>
            <a:r>
              <a:rPr lang="en-US" dirty="0" smtClean="0"/>
              <a:t> of the stream and output only those that hash to bit that was set to </a:t>
            </a:r>
            <a:r>
              <a:rPr lang="en-US" b="1" dirty="0" smtClean="0">
                <a:solidFill>
                  <a:srgbClr val="008000"/>
                </a:solidFill>
              </a:rPr>
              <a:t>1</a:t>
            </a:r>
          </a:p>
          <a:p>
            <a:pPr lvl="1"/>
            <a:r>
              <a:rPr lang="en-US" b="1" dirty="0" smtClean="0">
                <a:solidFill>
                  <a:srgbClr val="FF0066"/>
                </a:solidFill>
              </a:rPr>
              <a:t>Output </a:t>
            </a:r>
            <a:r>
              <a:rPr lang="en-US" b="1" i="1" dirty="0" smtClean="0"/>
              <a:t>a</a:t>
            </a:r>
            <a:r>
              <a:rPr lang="en-US" b="1" dirty="0" smtClean="0">
                <a:solidFill>
                  <a:srgbClr val="FF0066"/>
                </a:solidFill>
              </a:rPr>
              <a:t> if </a:t>
            </a:r>
            <a:r>
              <a:rPr lang="en-US" b="1" dirty="0" smtClean="0">
                <a:solidFill>
                  <a:srgbClr val="0000FF"/>
                </a:solidFill>
              </a:rPr>
              <a:t>B[</a:t>
            </a:r>
            <a:r>
              <a:rPr lang="en-US" b="1" dirty="0" smtClean="0">
                <a:solidFill>
                  <a:srgbClr val="008000"/>
                </a:solidFill>
              </a:rPr>
              <a:t>h(a)</a:t>
            </a:r>
            <a:r>
              <a:rPr lang="en-US" b="1" dirty="0" smtClean="0">
                <a:solidFill>
                  <a:srgbClr val="0000FF"/>
                </a:solidFill>
              </a:rPr>
              <a:t>] == 1</a:t>
            </a:r>
          </a:p>
          <a:p>
            <a:endParaRPr lang="en-US" dirty="0" smtClean="0"/>
          </a:p>
        </p:txBody>
      </p:sp>
      <p:sp>
        <p:nvSpPr>
          <p:cNvPr id="14338" name="Slide Number Placeholder 5"/>
          <p:cNvSpPr>
            <a:spLocks noGrp="1"/>
          </p:cNvSpPr>
          <p:nvPr>
            <p:ph type="sldNum" sz="quarter" idx="12"/>
          </p:nvPr>
        </p:nvSpPr>
        <p:spPr bwMode="auto">
          <a:noFill/>
          <a:ln>
            <a:miter lim="800000"/>
            <a:headEnd/>
            <a:tailEnd/>
          </a:ln>
        </p:spPr>
        <p:txBody>
          <a:bodyPr/>
          <a:lstStyle/>
          <a:p>
            <a:fld id="{5CCEC2EE-7ACA-405E-9448-954709EA0DFF}" type="slidenum">
              <a:rPr lang="en-US" smtClean="0">
                <a:latin typeface="Calibri" pitchFamily="34" charset="0"/>
                <a:ea typeface="ＭＳ Ｐゴシック" pitchFamily="34" charset="-128"/>
              </a:rPr>
              <a:pPr/>
              <a:t>19</a:t>
            </a:fld>
            <a:endParaRPr lang="en-US" dirty="0" smtClean="0">
              <a:latin typeface="Calibri" pitchFamily="34" charset="0"/>
              <a:ea typeface="ＭＳ Ｐゴシック" pitchFamily="34" charset="-128"/>
            </a:endParaRPr>
          </a:p>
        </p:txBody>
      </p:sp>
      <p:sp>
        <p:nvSpPr>
          <p:cNvPr id="6" name="Footer Placeholder 5"/>
          <p:cNvSpPr>
            <a:spLocks noGrp="1"/>
          </p:cNvSpPr>
          <p:nvPr>
            <p:ph type="ftr" sz="quarter" idx="11"/>
          </p:nvPr>
        </p:nvSpPr>
        <p:spPr/>
        <p:txBody>
          <a:bodyPr/>
          <a:lstStyle/>
          <a:p>
            <a:r>
              <a:rPr lang="en-US" smtClean="0"/>
              <a:t>J. Leskovec, A. Rajaraman, J. Ullman: Mining of Massive Datasets, http://www.mmds.org </a:t>
            </a:r>
            <a:endParaRPr lang="en-US" dirty="0"/>
          </a:p>
        </p:txBody>
      </p:sp>
    </p:spTree>
    <p:extLst>
      <p:ext uri="{BB962C8B-B14F-4D97-AF65-F5344CB8AC3E}">
        <p14:creationId xmlns:p14="http://schemas.microsoft.com/office/powerpoint/2010/main" val="28454158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813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813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813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813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8131">
                                            <p:txEl>
                                              <p:pRg st="4" end="4"/>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813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1"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pPr>
              <a:defRPr/>
            </a:pPr>
            <a:r>
              <a:rPr lang="en-US" smtClean="0">
                <a:ea typeface="+mj-ea"/>
              </a:rPr>
              <a:t>Data Streams</a:t>
            </a:r>
            <a:endParaRPr lang="en-US" dirty="0">
              <a:ea typeface="+mj-ea"/>
            </a:endParaRPr>
          </a:p>
        </p:txBody>
      </p:sp>
      <p:sp>
        <p:nvSpPr>
          <p:cNvPr id="18436" name="Rectangle 3"/>
          <p:cNvSpPr>
            <a:spLocks noGrp="1" noChangeArrowheads="1"/>
          </p:cNvSpPr>
          <p:nvPr>
            <p:ph idx="1"/>
          </p:nvPr>
        </p:nvSpPr>
        <p:spPr/>
        <p:txBody>
          <a:bodyPr>
            <a:normAutofit/>
          </a:bodyPr>
          <a:lstStyle/>
          <a:p>
            <a:r>
              <a:rPr lang="en-US" b="1" dirty="0" smtClean="0">
                <a:solidFill>
                  <a:srgbClr val="0000FF"/>
                </a:solidFill>
              </a:rPr>
              <a:t>In many data mining situations, we do not know the entire data set in advance</a:t>
            </a:r>
          </a:p>
          <a:p>
            <a:endParaRPr lang="en-US" dirty="0" smtClean="0"/>
          </a:p>
          <a:p>
            <a:r>
              <a:rPr lang="en-US" b="1" dirty="0" smtClean="0">
                <a:solidFill>
                  <a:srgbClr val="008000"/>
                </a:solidFill>
              </a:rPr>
              <a:t>Stream Management</a:t>
            </a:r>
            <a:r>
              <a:rPr lang="en-US" dirty="0" smtClean="0"/>
              <a:t> is important when the input rate is controlled </a:t>
            </a:r>
            <a:r>
              <a:rPr lang="en-US" b="1" dirty="0" smtClean="0">
                <a:solidFill>
                  <a:srgbClr val="0000FF"/>
                </a:solidFill>
              </a:rPr>
              <a:t>externally:</a:t>
            </a:r>
            <a:endParaRPr lang="en-US" dirty="0" smtClean="0">
              <a:solidFill>
                <a:schemeClr val="accent3"/>
              </a:solidFill>
            </a:endParaRPr>
          </a:p>
          <a:p>
            <a:pPr lvl="1"/>
            <a:r>
              <a:rPr lang="en-US" dirty="0" smtClean="0">
                <a:ea typeface="ＭＳ Ｐゴシック" pitchFamily="34" charset="-128"/>
              </a:rPr>
              <a:t>Google queries</a:t>
            </a:r>
          </a:p>
          <a:p>
            <a:pPr lvl="1"/>
            <a:r>
              <a:rPr lang="en-US" dirty="0" smtClean="0">
                <a:ea typeface="ＭＳ Ｐゴシック" pitchFamily="34" charset="-128"/>
              </a:rPr>
              <a:t>Twitter or Facebook status updates</a:t>
            </a:r>
          </a:p>
          <a:p>
            <a:r>
              <a:rPr lang="en-US" dirty="0" smtClean="0">
                <a:ea typeface="ＭＳ Ｐゴシック" pitchFamily="34" charset="-128"/>
              </a:rPr>
              <a:t>We can think of the </a:t>
            </a:r>
            <a:r>
              <a:rPr lang="en-US" b="1" dirty="0" smtClean="0">
                <a:solidFill>
                  <a:srgbClr val="D60093"/>
                </a:solidFill>
                <a:ea typeface="ＭＳ Ｐゴシック" pitchFamily="34" charset="-128"/>
              </a:rPr>
              <a:t>data</a:t>
            </a:r>
            <a:r>
              <a:rPr lang="en-US" dirty="0" smtClean="0">
                <a:solidFill>
                  <a:srgbClr val="D60093"/>
                </a:solidFill>
                <a:ea typeface="ＭＳ Ｐゴシック" pitchFamily="34" charset="-128"/>
              </a:rPr>
              <a:t> </a:t>
            </a:r>
            <a:r>
              <a:rPr lang="en-US" dirty="0" smtClean="0">
                <a:ea typeface="ＭＳ Ｐゴシック" pitchFamily="34" charset="-128"/>
              </a:rPr>
              <a:t>as </a:t>
            </a:r>
            <a:r>
              <a:rPr lang="en-US" b="1" dirty="0" smtClean="0">
                <a:solidFill>
                  <a:srgbClr val="D60093"/>
                </a:solidFill>
                <a:ea typeface="ＭＳ Ｐゴシック" pitchFamily="34" charset="-128"/>
              </a:rPr>
              <a:t>infinite</a:t>
            </a:r>
            <a:r>
              <a:rPr lang="en-US" dirty="0" smtClean="0">
                <a:solidFill>
                  <a:srgbClr val="D60093"/>
                </a:solidFill>
                <a:ea typeface="ＭＳ Ｐゴシック" pitchFamily="34" charset="-128"/>
              </a:rPr>
              <a:t> </a:t>
            </a:r>
            <a:r>
              <a:rPr lang="en-US" dirty="0" smtClean="0">
                <a:ea typeface="ＭＳ Ｐゴシック" pitchFamily="34" charset="-128"/>
              </a:rPr>
              <a:t>and </a:t>
            </a:r>
            <a:br>
              <a:rPr lang="en-US" dirty="0" smtClean="0">
                <a:ea typeface="ＭＳ Ｐゴシック" pitchFamily="34" charset="-128"/>
              </a:rPr>
            </a:br>
            <a:r>
              <a:rPr lang="en-US" b="1" dirty="0" smtClean="0">
                <a:solidFill>
                  <a:srgbClr val="D60093"/>
                </a:solidFill>
                <a:ea typeface="ＭＳ Ｐゴシック" pitchFamily="34" charset="-128"/>
              </a:rPr>
              <a:t>non-stationary</a:t>
            </a:r>
            <a:r>
              <a:rPr lang="en-US" dirty="0" smtClean="0">
                <a:solidFill>
                  <a:srgbClr val="D60093"/>
                </a:solidFill>
                <a:ea typeface="ＭＳ Ｐゴシック" pitchFamily="34" charset="-128"/>
              </a:rPr>
              <a:t> </a:t>
            </a:r>
            <a:r>
              <a:rPr lang="en-US" dirty="0" smtClean="0">
                <a:ea typeface="ＭＳ Ｐゴシック" pitchFamily="34" charset="-128"/>
              </a:rPr>
              <a:t>(the distribution changes </a:t>
            </a:r>
            <a:br>
              <a:rPr lang="en-US" dirty="0" smtClean="0">
                <a:ea typeface="ＭＳ Ｐゴシック" pitchFamily="34" charset="-128"/>
              </a:rPr>
            </a:br>
            <a:r>
              <a:rPr lang="en-US" dirty="0" smtClean="0">
                <a:ea typeface="ＭＳ Ｐゴシック" pitchFamily="34" charset="-128"/>
              </a:rPr>
              <a:t>over time)</a:t>
            </a:r>
          </a:p>
          <a:p>
            <a:pPr lvl="1"/>
            <a:endParaRPr lang="en-US" dirty="0" smtClean="0">
              <a:ea typeface="ＭＳ Ｐゴシック" pitchFamily="34" charset="-128"/>
            </a:endParaRPr>
          </a:p>
        </p:txBody>
      </p:sp>
      <p:sp>
        <p:nvSpPr>
          <p:cNvPr id="6" name="Footer Placeholder 5"/>
          <p:cNvSpPr>
            <a:spLocks noGrp="1"/>
          </p:cNvSpPr>
          <p:nvPr>
            <p:ph type="ftr" sz="quarter" idx="11"/>
          </p:nvPr>
        </p:nvSpPr>
        <p:spPr/>
        <p:txBody>
          <a:bodyPr/>
          <a:lstStyle/>
          <a:p>
            <a:r>
              <a:rPr lang="en-US" smtClean="0"/>
              <a:t>J. Leskovec, A. Rajaraman, J. Ullman: Mining of Massive Datasets, http://www.mmds.org</a:t>
            </a:r>
            <a:endParaRPr lang="en-US"/>
          </a:p>
        </p:txBody>
      </p:sp>
      <p:sp>
        <p:nvSpPr>
          <p:cNvPr id="18434" name="Slide Number Placeholder 5"/>
          <p:cNvSpPr>
            <a:spLocks noGrp="1"/>
          </p:cNvSpPr>
          <p:nvPr>
            <p:ph type="sldNum" sz="quarter" idx="12"/>
          </p:nvPr>
        </p:nvSpPr>
        <p:spPr bwMode="auto">
          <a:noFill/>
          <a:ln>
            <a:miter lim="800000"/>
            <a:headEnd/>
            <a:tailEnd/>
          </a:ln>
        </p:spPr>
        <p:txBody>
          <a:bodyPr/>
          <a:lstStyle/>
          <a:p>
            <a:fld id="{2977DA49-2CF9-4B83-8117-D43327F1DEE9}" type="slidenum">
              <a:rPr lang="en-US" smtClean="0"/>
              <a:pPr/>
              <a:t>2</a:t>
            </a:fld>
            <a:endParaRPr lang="en-US"/>
          </a:p>
        </p:txBody>
      </p:sp>
    </p:spTree>
    <p:extLst>
      <p:ext uri="{BB962C8B-B14F-4D97-AF65-F5344CB8AC3E}">
        <p14:creationId xmlns:p14="http://schemas.microsoft.com/office/powerpoint/2010/main" val="410079105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pPr>
              <a:defRPr/>
            </a:pPr>
            <a:r>
              <a:rPr lang="en-US" dirty="0" smtClean="0"/>
              <a:t>First Cut Solution (</a:t>
            </a:r>
            <a:r>
              <a:rPr lang="en-US" dirty="0"/>
              <a:t>2)</a:t>
            </a:r>
          </a:p>
        </p:txBody>
      </p:sp>
      <p:sp>
        <p:nvSpPr>
          <p:cNvPr id="16" name="Content Placeholder 15"/>
          <p:cNvSpPr>
            <a:spLocks noGrp="1"/>
          </p:cNvSpPr>
          <p:nvPr>
            <p:ph idx="1"/>
          </p:nvPr>
        </p:nvSpPr>
        <p:spPr>
          <a:xfrm>
            <a:off x="511460" y="5115474"/>
            <a:ext cx="8378547" cy="1590126"/>
          </a:xfrm>
        </p:spPr>
        <p:txBody>
          <a:bodyPr>
            <a:normAutofit/>
          </a:bodyPr>
          <a:lstStyle/>
          <a:p>
            <a:r>
              <a:rPr lang="en-US" b="1" dirty="0" smtClean="0">
                <a:solidFill>
                  <a:srgbClr val="0000FF"/>
                </a:solidFill>
              </a:rPr>
              <a:t>Creates false positives but no false negatives</a:t>
            </a:r>
          </a:p>
          <a:p>
            <a:pPr lvl="1"/>
            <a:r>
              <a:rPr lang="en-US" dirty="0" smtClean="0"/>
              <a:t>If the item is in </a:t>
            </a:r>
            <a:r>
              <a:rPr lang="en-US" b="1" i="1" dirty="0" smtClean="0"/>
              <a:t>S</a:t>
            </a:r>
            <a:r>
              <a:rPr lang="en-US" dirty="0" smtClean="0"/>
              <a:t> we surely output it, if not we may still output it</a:t>
            </a:r>
            <a:endParaRPr lang="en-US" dirty="0"/>
          </a:p>
        </p:txBody>
      </p:sp>
      <p:sp>
        <p:nvSpPr>
          <p:cNvPr id="15362" name="Slide Number Placeholder 4"/>
          <p:cNvSpPr>
            <a:spLocks noGrp="1"/>
          </p:cNvSpPr>
          <p:nvPr>
            <p:ph type="sldNum" sz="quarter" idx="12"/>
          </p:nvPr>
        </p:nvSpPr>
        <p:spPr bwMode="auto">
          <a:noFill/>
          <a:ln>
            <a:miter lim="800000"/>
            <a:headEnd/>
            <a:tailEnd/>
          </a:ln>
        </p:spPr>
        <p:txBody>
          <a:bodyPr/>
          <a:lstStyle/>
          <a:p>
            <a:fld id="{5531ADCE-E1D3-474D-A46E-18568BB54279}" type="slidenum">
              <a:rPr lang="en-US" smtClean="0">
                <a:latin typeface="Calibri" pitchFamily="34" charset="0"/>
                <a:ea typeface="ＭＳ Ｐゴシック" pitchFamily="34" charset="-128"/>
              </a:rPr>
              <a:pPr/>
              <a:t>20</a:t>
            </a:fld>
            <a:endParaRPr lang="en-US" dirty="0" smtClean="0">
              <a:latin typeface="Calibri" pitchFamily="34" charset="0"/>
              <a:ea typeface="ＭＳ Ｐゴシック" pitchFamily="34" charset="-128"/>
            </a:endParaRPr>
          </a:p>
        </p:txBody>
      </p:sp>
      <p:sp>
        <p:nvSpPr>
          <p:cNvPr id="15364" name="AutoShape 3"/>
          <p:cNvSpPr>
            <a:spLocks noChangeArrowheads="1"/>
          </p:cNvSpPr>
          <p:nvPr/>
        </p:nvSpPr>
        <p:spPr bwMode="auto">
          <a:xfrm rot="-5403089">
            <a:off x="2019300" y="1638848"/>
            <a:ext cx="1752600" cy="1219200"/>
          </a:xfrm>
          <a:custGeom>
            <a:avLst/>
            <a:gdLst>
              <a:gd name="T0" fmla="*/ 1575555 w 21600"/>
              <a:gd name="T1" fmla="*/ 609600 h 21600"/>
              <a:gd name="T2" fmla="*/ 876300 w 21600"/>
              <a:gd name="T3" fmla="*/ 1219200 h 21600"/>
              <a:gd name="T4" fmla="*/ 177045 w 21600"/>
              <a:gd name="T5" fmla="*/ 609600 h 21600"/>
              <a:gd name="T6" fmla="*/ 876300 w 21600"/>
              <a:gd name="T7" fmla="*/ 0 h 21600"/>
              <a:gd name="T8" fmla="*/ 0 60000 65536"/>
              <a:gd name="T9" fmla="*/ 0 60000 65536"/>
              <a:gd name="T10" fmla="*/ 0 60000 65536"/>
              <a:gd name="T11" fmla="*/ 0 60000 65536"/>
              <a:gd name="T12" fmla="*/ 3982 w 21600"/>
              <a:gd name="T13" fmla="*/ 3982 h 21600"/>
              <a:gd name="T14" fmla="*/ 17618 w 21600"/>
              <a:gd name="T15" fmla="*/ 17618 h 21600"/>
            </a:gdLst>
            <a:ahLst/>
            <a:cxnLst>
              <a:cxn ang="T8">
                <a:pos x="T0" y="T1"/>
              </a:cxn>
              <a:cxn ang="T9">
                <a:pos x="T2" y="T3"/>
              </a:cxn>
              <a:cxn ang="T10">
                <a:pos x="T4" y="T5"/>
              </a:cxn>
              <a:cxn ang="T11">
                <a:pos x="T6" y="T7"/>
              </a:cxn>
            </a:cxnLst>
            <a:rect l="T12" t="T13" r="T14" b="T15"/>
            <a:pathLst>
              <a:path w="21600" h="21600">
                <a:moveTo>
                  <a:pt x="0" y="0"/>
                </a:moveTo>
                <a:lnTo>
                  <a:pt x="4363" y="21600"/>
                </a:lnTo>
                <a:lnTo>
                  <a:pt x="17237" y="21600"/>
                </a:lnTo>
                <a:lnTo>
                  <a:pt x="21600" y="0"/>
                </a:lnTo>
                <a:close/>
              </a:path>
            </a:pathLst>
          </a:custGeom>
          <a:solidFill>
            <a:srgbClr val="FFCC00">
              <a:alpha val="50195"/>
            </a:srgbClr>
          </a:solidFill>
          <a:ln w="9525">
            <a:solidFill>
              <a:schemeClr val="tx1"/>
            </a:solidFill>
            <a:miter lim="800000"/>
            <a:headEnd/>
            <a:tailEnd/>
          </a:ln>
        </p:spPr>
        <p:txBody>
          <a:bodyPr vert="eaVert" wrap="none" anchor="ctr"/>
          <a:lstStyle/>
          <a:p>
            <a:pPr algn="ctr"/>
            <a:r>
              <a:rPr lang="en-US" dirty="0"/>
              <a:t>Filter</a:t>
            </a:r>
          </a:p>
        </p:txBody>
      </p:sp>
      <p:sp>
        <p:nvSpPr>
          <p:cNvPr id="15365" name="Text Box 4"/>
          <p:cNvSpPr txBox="1">
            <a:spLocks noChangeArrowheads="1"/>
          </p:cNvSpPr>
          <p:nvPr/>
        </p:nvSpPr>
        <p:spPr bwMode="auto">
          <a:xfrm>
            <a:off x="1066800" y="2134148"/>
            <a:ext cx="702436" cy="400110"/>
          </a:xfrm>
          <a:prstGeom prst="rect">
            <a:avLst/>
          </a:prstGeom>
          <a:noFill/>
          <a:ln w="9525">
            <a:noFill/>
            <a:miter lim="800000"/>
            <a:headEnd/>
            <a:tailEnd/>
          </a:ln>
        </p:spPr>
        <p:txBody>
          <a:bodyPr wrap="none">
            <a:spAutoFit/>
          </a:bodyPr>
          <a:lstStyle/>
          <a:p>
            <a:r>
              <a:rPr lang="en-US" sz="2000" b="1" dirty="0">
                <a:solidFill>
                  <a:srgbClr val="D60093"/>
                </a:solidFill>
              </a:rPr>
              <a:t>Item</a:t>
            </a:r>
          </a:p>
        </p:txBody>
      </p:sp>
      <p:sp>
        <p:nvSpPr>
          <p:cNvPr id="15366" name="Rectangle 5"/>
          <p:cNvSpPr>
            <a:spLocks noChangeArrowheads="1"/>
          </p:cNvSpPr>
          <p:nvPr/>
        </p:nvSpPr>
        <p:spPr bwMode="auto">
          <a:xfrm>
            <a:off x="1790385" y="3658148"/>
            <a:ext cx="2209800" cy="457200"/>
          </a:xfrm>
          <a:prstGeom prst="rect">
            <a:avLst/>
          </a:prstGeom>
          <a:solidFill>
            <a:srgbClr val="FF99CC">
              <a:alpha val="50195"/>
            </a:srgbClr>
          </a:solidFill>
          <a:ln w="9525">
            <a:solidFill>
              <a:schemeClr val="tx1"/>
            </a:solidFill>
            <a:miter lim="800000"/>
            <a:headEnd/>
            <a:tailEnd/>
          </a:ln>
        </p:spPr>
        <p:txBody>
          <a:bodyPr wrap="none" anchor="ctr"/>
          <a:lstStyle/>
          <a:p>
            <a:pPr algn="ctr"/>
            <a:r>
              <a:rPr lang="en-US" dirty="0">
                <a:latin typeface="Tahoma" pitchFamily="34" charset="0"/>
                <a:ea typeface="Tahoma" pitchFamily="34" charset="0"/>
                <a:cs typeface="Tahoma" pitchFamily="34" charset="0"/>
              </a:rPr>
              <a:t>0010001011000</a:t>
            </a:r>
          </a:p>
        </p:txBody>
      </p:sp>
      <p:grpSp>
        <p:nvGrpSpPr>
          <p:cNvPr id="2" name="Group 12"/>
          <p:cNvGrpSpPr>
            <a:grpSpLocks/>
          </p:cNvGrpSpPr>
          <p:nvPr/>
        </p:nvGrpSpPr>
        <p:grpSpPr bwMode="auto">
          <a:xfrm>
            <a:off x="1676400" y="1372148"/>
            <a:ext cx="7361246" cy="2405061"/>
            <a:chOff x="1056" y="1200"/>
            <a:chExt cx="4637" cy="1515"/>
          </a:xfrm>
        </p:grpSpPr>
        <p:sp>
          <p:nvSpPr>
            <p:cNvPr id="15372" name="Line 6"/>
            <p:cNvSpPr>
              <a:spLocks noChangeShapeType="1"/>
            </p:cNvSpPr>
            <p:nvPr/>
          </p:nvSpPr>
          <p:spPr bwMode="auto">
            <a:xfrm>
              <a:off x="1056" y="1824"/>
              <a:ext cx="995" cy="891"/>
            </a:xfrm>
            <a:prstGeom prst="line">
              <a:avLst/>
            </a:prstGeom>
            <a:noFill/>
            <a:ln w="9525">
              <a:solidFill>
                <a:schemeClr val="tx1"/>
              </a:solidFill>
              <a:round/>
              <a:headEnd/>
              <a:tailEnd type="triangle" w="med" len="med"/>
            </a:ln>
          </p:spPr>
          <p:txBody>
            <a:bodyPr/>
            <a:lstStyle/>
            <a:p>
              <a:endParaRPr lang="en-US" dirty="0"/>
            </a:p>
          </p:txBody>
        </p:sp>
        <p:sp>
          <p:nvSpPr>
            <p:cNvPr id="15373" name="Line 7"/>
            <p:cNvSpPr>
              <a:spLocks noChangeShapeType="1"/>
            </p:cNvSpPr>
            <p:nvPr/>
          </p:nvSpPr>
          <p:spPr bwMode="auto">
            <a:xfrm flipV="1">
              <a:off x="2057" y="1491"/>
              <a:ext cx="1015" cy="1212"/>
            </a:xfrm>
            <a:prstGeom prst="line">
              <a:avLst/>
            </a:prstGeom>
            <a:noFill/>
            <a:ln w="9525">
              <a:solidFill>
                <a:schemeClr val="tx1"/>
              </a:solidFill>
              <a:round/>
              <a:headEnd/>
              <a:tailEnd type="triangle" w="med" len="med"/>
            </a:ln>
          </p:spPr>
          <p:txBody>
            <a:bodyPr/>
            <a:lstStyle/>
            <a:p>
              <a:endParaRPr lang="en-US" dirty="0"/>
            </a:p>
          </p:txBody>
        </p:sp>
        <p:sp>
          <p:nvSpPr>
            <p:cNvPr id="15374" name="Text Box 8"/>
            <p:cNvSpPr txBox="1">
              <a:spLocks noChangeArrowheads="1"/>
            </p:cNvSpPr>
            <p:nvPr/>
          </p:nvSpPr>
          <p:spPr bwMode="auto">
            <a:xfrm>
              <a:off x="3072" y="1200"/>
              <a:ext cx="2621" cy="582"/>
            </a:xfrm>
            <a:prstGeom prst="rect">
              <a:avLst/>
            </a:prstGeom>
            <a:noFill/>
            <a:ln w="9525">
              <a:noFill/>
              <a:miter lim="800000"/>
              <a:headEnd/>
              <a:tailEnd/>
            </a:ln>
          </p:spPr>
          <p:txBody>
            <a:bodyPr wrap="none">
              <a:spAutoFit/>
            </a:bodyPr>
            <a:lstStyle/>
            <a:p>
              <a:r>
                <a:rPr lang="en-US" b="1" dirty="0" smtClean="0">
                  <a:solidFill>
                    <a:srgbClr val="008000"/>
                  </a:solidFill>
                  <a:latin typeface="Arial" pitchFamily="34" charset="0"/>
                  <a:cs typeface="Arial" pitchFamily="34" charset="0"/>
                </a:rPr>
                <a:t>Output the item since it may be in </a:t>
              </a:r>
              <a:r>
                <a:rPr lang="en-US" b="1" i="1" dirty="0" smtClean="0">
                  <a:solidFill>
                    <a:srgbClr val="008000"/>
                  </a:solidFill>
                  <a:latin typeface="Arial" pitchFamily="34" charset="0"/>
                  <a:cs typeface="Arial" pitchFamily="34" charset="0"/>
                </a:rPr>
                <a:t>S</a:t>
              </a:r>
              <a:r>
                <a:rPr lang="en-US" b="1" dirty="0">
                  <a:solidFill>
                    <a:srgbClr val="008000"/>
                  </a:solidFill>
                  <a:latin typeface="Arial" pitchFamily="34" charset="0"/>
                  <a:cs typeface="Arial" pitchFamily="34" charset="0"/>
                </a:rPr>
                <a:t>.</a:t>
              </a:r>
              <a:endParaRPr lang="en-US" b="1" dirty="0" smtClean="0">
                <a:solidFill>
                  <a:srgbClr val="008000"/>
                </a:solidFill>
                <a:latin typeface="Arial" pitchFamily="34" charset="0"/>
                <a:cs typeface="Arial" pitchFamily="34" charset="0"/>
              </a:endParaRPr>
            </a:p>
            <a:p>
              <a:r>
                <a:rPr lang="en-US" dirty="0" smtClean="0">
                  <a:solidFill>
                    <a:srgbClr val="008000"/>
                  </a:solidFill>
                  <a:latin typeface="Arial" pitchFamily="34" charset="0"/>
                  <a:cs typeface="Arial" pitchFamily="34" charset="0"/>
                </a:rPr>
                <a:t>Item hashes to a bucket that at least </a:t>
              </a:r>
              <a:br>
                <a:rPr lang="en-US" dirty="0" smtClean="0">
                  <a:solidFill>
                    <a:srgbClr val="008000"/>
                  </a:solidFill>
                  <a:latin typeface="Arial" pitchFamily="34" charset="0"/>
                  <a:cs typeface="Arial" pitchFamily="34" charset="0"/>
                </a:rPr>
              </a:br>
              <a:r>
                <a:rPr lang="en-US" dirty="0" smtClean="0">
                  <a:solidFill>
                    <a:srgbClr val="008000"/>
                  </a:solidFill>
                  <a:latin typeface="Arial" pitchFamily="34" charset="0"/>
                  <a:cs typeface="Arial" pitchFamily="34" charset="0"/>
                </a:rPr>
                <a:t>one of the items in </a:t>
              </a:r>
              <a:r>
                <a:rPr lang="en-US" b="1" dirty="0" smtClean="0">
                  <a:solidFill>
                    <a:srgbClr val="008000"/>
                  </a:solidFill>
                  <a:latin typeface="Arial" pitchFamily="34" charset="0"/>
                  <a:cs typeface="Arial" pitchFamily="34" charset="0"/>
                </a:rPr>
                <a:t>S</a:t>
              </a:r>
              <a:r>
                <a:rPr lang="en-US" dirty="0" smtClean="0">
                  <a:solidFill>
                    <a:srgbClr val="008000"/>
                  </a:solidFill>
                  <a:latin typeface="Arial" pitchFamily="34" charset="0"/>
                  <a:cs typeface="Arial" pitchFamily="34" charset="0"/>
                </a:rPr>
                <a:t> hashed to.</a:t>
              </a:r>
              <a:endParaRPr lang="en-US" dirty="0">
                <a:solidFill>
                  <a:srgbClr val="008000"/>
                </a:solidFill>
                <a:latin typeface="Arial" pitchFamily="34" charset="0"/>
                <a:cs typeface="Arial" pitchFamily="34" charset="0"/>
              </a:endParaRPr>
            </a:p>
          </p:txBody>
        </p:sp>
      </p:grpSp>
      <p:sp>
        <p:nvSpPr>
          <p:cNvPr id="15368" name="Text Box 10"/>
          <p:cNvSpPr txBox="1">
            <a:spLocks noChangeArrowheads="1"/>
          </p:cNvSpPr>
          <p:nvPr/>
        </p:nvSpPr>
        <p:spPr bwMode="auto">
          <a:xfrm>
            <a:off x="1132042" y="2819948"/>
            <a:ext cx="849158" cy="646331"/>
          </a:xfrm>
          <a:prstGeom prst="rect">
            <a:avLst/>
          </a:prstGeom>
          <a:noFill/>
          <a:ln w="9525">
            <a:noFill/>
            <a:miter lim="800000"/>
            <a:headEnd/>
            <a:tailEnd/>
          </a:ln>
        </p:spPr>
        <p:txBody>
          <a:bodyPr wrap="square">
            <a:spAutoFit/>
          </a:bodyPr>
          <a:lstStyle/>
          <a:p>
            <a:pPr algn="ctr"/>
            <a:r>
              <a:rPr lang="en-US" b="1" dirty="0" smtClean="0"/>
              <a:t>Hash </a:t>
            </a:r>
            <a:br>
              <a:rPr lang="en-US" b="1" dirty="0" smtClean="0"/>
            </a:br>
            <a:r>
              <a:rPr lang="en-US" b="1" dirty="0" smtClean="0"/>
              <a:t>func </a:t>
            </a:r>
            <a:r>
              <a:rPr lang="en-US" b="1" i="1" dirty="0" smtClean="0"/>
              <a:t>h</a:t>
            </a:r>
            <a:endParaRPr lang="en-US" b="1" i="1" dirty="0"/>
          </a:p>
        </p:txBody>
      </p:sp>
      <p:grpSp>
        <p:nvGrpSpPr>
          <p:cNvPr id="3" name="Group 13"/>
          <p:cNvGrpSpPr>
            <a:grpSpLocks/>
          </p:cNvGrpSpPr>
          <p:nvPr/>
        </p:nvGrpSpPr>
        <p:grpSpPr bwMode="auto">
          <a:xfrm>
            <a:off x="1463676" y="2438948"/>
            <a:ext cx="3624269" cy="2676526"/>
            <a:chOff x="922" y="1872"/>
            <a:chExt cx="2283" cy="1686"/>
          </a:xfrm>
        </p:grpSpPr>
        <p:sp>
          <p:nvSpPr>
            <p:cNvPr id="15370" name="Line 9"/>
            <p:cNvSpPr>
              <a:spLocks noChangeShapeType="1"/>
            </p:cNvSpPr>
            <p:nvPr/>
          </p:nvSpPr>
          <p:spPr bwMode="auto">
            <a:xfrm>
              <a:off x="922" y="1872"/>
              <a:ext cx="720" cy="864"/>
            </a:xfrm>
            <a:prstGeom prst="line">
              <a:avLst/>
            </a:prstGeom>
            <a:noFill/>
            <a:ln w="9525">
              <a:solidFill>
                <a:schemeClr val="tx1"/>
              </a:solidFill>
              <a:round/>
              <a:headEnd/>
              <a:tailEnd type="triangle" w="med" len="med"/>
            </a:ln>
          </p:spPr>
          <p:txBody>
            <a:bodyPr/>
            <a:lstStyle/>
            <a:p>
              <a:endParaRPr lang="en-US" dirty="0"/>
            </a:p>
          </p:txBody>
        </p:sp>
        <p:sp>
          <p:nvSpPr>
            <p:cNvPr id="15371" name="Text Box 11"/>
            <p:cNvSpPr txBox="1">
              <a:spLocks noChangeArrowheads="1"/>
            </p:cNvSpPr>
            <p:nvPr/>
          </p:nvSpPr>
          <p:spPr bwMode="auto">
            <a:xfrm>
              <a:off x="1392" y="2976"/>
              <a:ext cx="1813" cy="582"/>
            </a:xfrm>
            <a:prstGeom prst="rect">
              <a:avLst/>
            </a:prstGeom>
            <a:noFill/>
            <a:ln w="9525">
              <a:noFill/>
              <a:miter lim="800000"/>
              <a:headEnd/>
              <a:tailEnd/>
            </a:ln>
          </p:spPr>
          <p:txBody>
            <a:bodyPr wrap="none">
              <a:spAutoFit/>
            </a:bodyPr>
            <a:lstStyle/>
            <a:p>
              <a:r>
                <a:rPr lang="en-US" b="1" dirty="0" smtClean="0">
                  <a:solidFill>
                    <a:srgbClr val="008000"/>
                  </a:solidFill>
                  <a:latin typeface="Arial" pitchFamily="34" charset="0"/>
                  <a:cs typeface="Arial" pitchFamily="34" charset="0"/>
                </a:rPr>
                <a:t>Drop the item</a:t>
              </a:r>
              <a:r>
                <a:rPr lang="en-US" b="1" dirty="0">
                  <a:solidFill>
                    <a:srgbClr val="008000"/>
                  </a:solidFill>
                  <a:latin typeface="Arial" pitchFamily="34" charset="0"/>
                  <a:cs typeface="Arial" pitchFamily="34" charset="0"/>
                </a:rPr>
                <a:t>.</a:t>
              </a:r>
              <a:endParaRPr lang="en-US" b="1" dirty="0" smtClean="0">
                <a:solidFill>
                  <a:srgbClr val="008000"/>
                </a:solidFill>
                <a:latin typeface="Arial" pitchFamily="34" charset="0"/>
                <a:cs typeface="Arial" pitchFamily="34" charset="0"/>
              </a:endParaRPr>
            </a:p>
            <a:p>
              <a:r>
                <a:rPr lang="en-US" dirty="0" smtClean="0">
                  <a:solidFill>
                    <a:srgbClr val="008000"/>
                  </a:solidFill>
                  <a:latin typeface="Arial" pitchFamily="34" charset="0"/>
                  <a:cs typeface="Arial" pitchFamily="34" charset="0"/>
                </a:rPr>
                <a:t>It hashes to a bucket set </a:t>
              </a:r>
              <a:br>
                <a:rPr lang="en-US" dirty="0" smtClean="0">
                  <a:solidFill>
                    <a:srgbClr val="008000"/>
                  </a:solidFill>
                  <a:latin typeface="Arial" pitchFamily="34" charset="0"/>
                  <a:cs typeface="Arial" pitchFamily="34" charset="0"/>
                </a:rPr>
              </a:br>
              <a:r>
                <a:rPr lang="en-US" dirty="0" smtClean="0">
                  <a:solidFill>
                    <a:srgbClr val="008000"/>
                  </a:solidFill>
                  <a:latin typeface="Arial" pitchFamily="34" charset="0"/>
                  <a:cs typeface="Arial" pitchFamily="34" charset="0"/>
                </a:rPr>
                <a:t>to </a:t>
              </a:r>
              <a:r>
                <a:rPr lang="en-US" b="1" dirty="0" smtClean="0">
                  <a:solidFill>
                    <a:srgbClr val="008000"/>
                  </a:solidFill>
                  <a:latin typeface="Arial" pitchFamily="34" charset="0"/>
                  <a:cs typeface="Arial" pitchFamily="34" charset="0"/>
                </a:rPr>
                <a:t>0</a:t>
              </a:r>
              <a:r>
                <a:rPr lang="en-US" dirty="0" smtClean="0">
                  <a:solidFill>
                    <a:srgbClr val="008000"/>
                  </a:solidFill>
                  <a:latin typeface="Arial" pitchFamily="34" charset="0"/>
                  <a:cs typeface="Arial" pitchFamily="34" charset="0"/>
                </a:rPr>
                <a:t> so it is surely not </a:t>
              </a:r>
              <a:r>
                <a:rPr lang="en-US" dirty="0">
                  <a:solidFill>
                    <a:srgbClr val="008000"/>
                  </a:solidFill>
                  <a:latin typeface="Arial" pitchFamily="34" charset="0"/>
                  <a:cs typeface="Arial" pitchFamily="34" charset="0"/>
                </a:rPr>
                <a:t>in</a:t>
              </a:r>
              <a:r>
                <a:rPr lang="en-US" b="1" dirty="0">
                  <a:solidFill>
                    <a:srgbClr val="008000"/>
                  </a:solidFill>
                  <a:latin typeface="Arial" pitchFamily="34" charset="0"/>
                  <a:cs typeface="Arial" pitchFamily="34" charset="0"/>
                </a:rPr>
                <a:t> </a:t>
              </a:r>
              <a:r>
                <a:rPr lang="en-US" b="1" i="1" dirty="0">
                  <a:solidFill>
                    <a:srgbClr val="008000"/>
                  </a:solidFill>
                  <a:latin typeface="Arial" pitchFamily="34" charset="0"/>
                  <a:cs typeface="Arial" pitchFamily="34" charset="0"/>
                </a:rPr>
                <a:t>S</a:t>
              </a:r>
              <a:r>
                <a:rPr lang="en-US" dirty="0">
                  <a:solidFill>
                    <a:srgbClr val="008000"/>
                  </a:solidFill>
                  <a:latin typeface="Arial" pitchFamily="34" charset="0"/>
                  <a:cs typeface="Arial" pitchFamily="34" charset="0"/>
                </a:rPr>
                <a:t>.</a:t>
              </a:r>
            </a:p>
          </p:txBody>
        </p:sp>
      </p:grpSp>
      <p:sp>
        <p:nvSpPr>
          <p:cNvPr id="17" name="TextBox 16"/>
          <p:cNvSpPr txBox="1"/>
          <p:nvPr/>
        </p:nvSpPr>
        <p:spPr>
          <a:xfrm>
            <a:off x="4038600" y="3734348"/>
            <a:ext cx="1231427" cy="369332"/>
          </a:xfrm>
          <a:prstGeom prst="rect">
            <a:avLst/>
          </a:prstGeom>
          <a:noFill/>
        </p:spPr>
        <p:txBody>
          <a:bodyPr wrap="none" rtlCol="0">
            <a:spAutoFit/>
          </a:bodyPr>
          <a:lstStyle/>
          <a:p>
            <a:r>
              <a:rPr lang="en-US" b="1" dirty="0" smtClean="0"/>
              <a:t>Bit array </a:t>
            </a:r>
            <a:r>
              <a:rPr lang="en-US" b="1" dirty="0" smtClean="0">
                <a:solidFill>
                  <a:srgbClr val="0000FF"/>
                </a:solidFill>
              </a:rPr>
              <a:t>B</a:t>
            </a:r>
            <a:endParaRPr lang="en-US" b="1" dirty="0">
              <a:solidFill>
                <a:srgbClr val="0000FF"/>
              </a:solidFill>
            </a:endParaRPr>
          </a:p>
        </p:txBody>
      </p:sp>
      <p:sp>
        <p:nvSpPr>
          <p:cNvPr id="19" name="Footer Placeholder 18"/>
          <p:cNvSpPr>
            <a:spLocks noGrp="1"/>
          </p:cNvSpPr>
          <p:nvPr>
            <p:ph type="ftr" sz="quarter" idx="11"/>
          </p:nvPr>
        </p:nvSpPr>
        <p:spPr/>
        <p:txBody>
          <a:bodyPr/>
          <a:lstStyle/>
          <a:p>
            <a:r>
              <a:rPr lang="en-US" smtClean="0"/>
              <a:t>J. Leskovec, A. Rajaraman, J. Ullman: Mining of Massive Datasets, http://www.mmds.org </a:t>
            </a:r>
            <a:endParaRPr lang="en-US" dirty="0"/>
          </a:p>
        </p:txBody>
      </p:sp>
    </p:spTree>
    <p:extLst>
      <p:ext uri="{BB962C8B-B14F-4D97-AF65-F5344CB8AC3E}">
        <p14:creationId xmlns:p14="http://schemas.microsoft.com/office/powerpoint/2010/main" val="23623530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499"/>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pPr>
              <a:defRPr/>
            </a:pPr>
            <a:r>
              <a:rPr lang="en-US" dirty="0" smtClean="0"/>
              <a:t>First Cut Solution (</a:t>
            </a:r>
            <a:r>
              <a:rPr lang="en-US" dirty="0"/>
              <a:t>3)</a:t>
            </a:r>
          </a:p>
        </p:txBody>
      </p:sp>
      <p:sp>
        <p:nvSpPr>
          <p:cNvPr id="51203" name="Rectangle 3"/>
          <p:cNvSpPr>
            <a:spLocks noGrp="1" noChangeArrowheads="1"/>
          </p:cNvSpPr>
          <p:nvPr>
            <p:ph idx="1"/>
          </p:nvPr>
        </p:nvSpPr>
        <p:spPr/>
        <p:txBody>
          <a:bodyPr>
            <a:normAutofit/>
          </a:bodyPr>
          <a:lstStyle/>
          <a:p>
            <a:pPr>
              <a:buFont typeface="Wingdings 2" pitchFamily="-107" charset="2"/>
              <a:buChar char=""/>
              <a:defRPr/>
            </a:pPr>
            <a:r>
              <a:rPr lang="en-US" b="1" dirty="0" smtClean="0">
                <a:solidFill>
                  <a:srgbClr val="0000FF"/>
                </a:solidFill>
              </a:rPr>
              <a:t>|S| = 1 billion keys</a:t>
            </a:r>
            <a:br>
              <a:rPr lang="en-US" b="1" dirty="0" smtClean="0">
                <a:solidFill>
                  <a:srgbClr val="0000FF"/>
                </a:solidFill>
              </a:rPr>
            </a:br>
            <a:r>
              <a:rPr lang="en-US" b="1" dirty="0" smtClean="0">
                <a:solidFill>
                  <a:srgbClr val="0000FF"/>
                </a:solidFill>
              </a:rPr>
              <a:t>|B|= 1GB = 8 billion bits</a:t>
            </a:r>
          </a:p>
          <a:p>
            <a:pPr lvl="8">
              <a:buFont typeface="Wingdings 2" pitchFamily="-107" charset="2"/>
              <a:buChar char=""/>
              <a:defRPr/>
            </a:pPr>
            <a:endParaRPr lang="en-US" dirty="0" smtClean="0"/>
          </a:p>
          <a:p>
            <a:pPr>
              <a:buFont typeface="Wingdings 2" pitchFamily="-107" charset="2"/>
              <a:buChar char=""/>
              <a:defRPr/>
            </a:pPr>
            <a:r>
              <a:rPr lang="en-US" dirty="0" smtClean="0"/>
              <a:t>If the stream element is in </a:t>
            </a:r>
            <a:r>
              <a:rPr lang="en-US" b="1" i="1" dirty="0" smtClean="0"/>
              <a:t>S</a:t>
            </a:r>
            <a:r>
              <a:rPr lang="en-US" dirty="0" smtClean="0"/>
              <a:t>, then it surely hashes to a bucket that has the bit set to </a:t>
            </a:r>
            <a:r>
              <a:rPr lang="en-US" b="1" dirty="0" smtClean="0"/>
              <a:t>1</a:t>
            </a:r>
            <a:r>
              <a:rPr lang="en-US" dirty="0" smtClean="0"/>
              <a:t>, </a:t>
            </a:r>
            <a:br>
              <a:rPr lang="en-US" dirty="0" smtClean="0"/>
            </a:br>
            <a:r>
              <a:rPr lang="en-US" dirty="0" smtClean="0"/>
              <a:t>so it always gets through (</a:t>
            </a:r>
            <a:r>
              <a:rPr lang="en-US" b="1" i="1" dirty="0" smtClean="0">
                <a:solidFill>
                  <a:srgbClr val="D60093"/>
                </a:solidFill>
              </a:rPr>
              <a:t>no false negatives</a:t>
            </a:r>
            <a:r>
              <a:rPr lang="en-US" dirty="0" smtClean="0"/>
              <a:t>)</a:t>
            </a:r>
          </a:p>
          <a:p>
            <a:pPr lvl="8">
              <a:buFont typeface="Wingdings 2" pitchFamily="-107" charset="2"/>
              <a:buChar char=""/>
              <a:defRPr/>
            </a:pPr>
            <a:endParaRPr lang="en-US" dirty="0" smtClean="0"/>
          </a:p>
          <a:p>
            <a:pPr>
              <a:buFont typeface="Wingdings 2" pitchFamily="-107" charset="2"/>
              <a:buChar char=""/>
              <a:defRPr/>
            </a:pPr>
            <a:r>
              <a:rPr lang="en-US" dirty="0" smtClean="0"/>
              <a:t>Approximately </a:t>
            </a:r>
            <a:r>
              <a:rPr lang="en-US" b="1" dirty="0" smtClean="0"/>
              <a:t>1/8</a:t>
            </a:r>
            <a:r>
              <a:rPr lang="en-US" dirty="0" smtClean="0"/>
              <a:t> </a:t>
            </a:r>
            <a:r>
              <a:rPr lang="en-US" dirty="0"/>
              <a:t>of the </a:t>
            </a:r>
            <a:r>
              <a:rPr lang="en-US" dirty="0" smtClean="0"/>
              <a:t>bits are set to </a:t>
            </a:r>
            <a:r>
              <a:rPr lang="en-US" b="1" dirty="0"/>
              <a:t>1</a:t>
            </a:r>
            <a:r>
              <a:rPr lang="en-US" dirty="0"/>
              <a:t>,</a:t>
            </a:r>
            <a:r>
              <a:rPr lang="en-US" dirty="0" smtClean="0"/>
              <a:t> so about </a:t>
            </a:r>
            <a:r>
              <a:rPr lang="en-US" b="1" dirty="0" smtClean="0"/>
              <a:t>1/8</a:t>
            </a:r>
            <a:r>
              <a:rPr lang="en-US" dirty="0" smtClean="0"/>
              <a:t> </a:t>
            </a:r>
            <a:r>
              <a:rPr lang="en-US" dirty="0"/>
              <a:t>of the </a:t>
            </a:r>
            <a:r>
              <a:rPr lang="en-US" dirty="0" smtClean="0"/>
              <a:t>elements </a:t>
            </a:r>
            <a:r>
              <a:rPr lang="en-US" dirty="0"/>
              <a:t>not in </a:t>
            </a:r>
            <a:r>
              <a:rPr lang="en-US" b="1" i="1" dirty="0"/>
              <a:t>S</a:t>
            </a:r>
            <a:r>
              <a:rPr lang="en-US" b="1" dirty="0"/>
              <a:t> </a:t>
            </a:r>
            <a:r>
              <a:rPr lang="en-US" dirty="0" smtClean="0"/>
              <a:t>get </a:t>
            </a:r>
            <a:r>
              <a:rPr lang="en-US" dirty="0"/>
              <a:t>through to the </a:t>
            </a:r>
            <a:r>
              <a:rPr lang="en-US" dirty="0" smtClean="0"/>
              <a:t>output (</a:t>
            </a:r>
            <a:r>
              <a:rPr lang="en-US" b="1" i="1" dirty="0" smtClean="0">
                <a:solidFill>
                  <a:srgbClr val="D60093"/>
                </a:solidFill>
              </a:rPr>
              <a:t>false positives</a:t>
            </a:r>
            <a:r>
              <a:rPr lang="en-US" dirty="0" smtClean="0"/>
              <a:t>)</a:t>
            </a:r>
          </a:p>
          <a:p>
            <a:pPr lvl="1">
              <a:buFont typeface="Wingdings 2" pitchFamily="-107" charset="2"/>
              <a:buChar char=""/>
              <a:defRPr/>
            </a:pPr>
            <a:r>
              <a:rPr lang="en-US" dirty="0" smtClean="0"/>
              <a:t>But more than one keys may hash to the same bit</a:t>
            </a:r>
          </a:p>
        </p:txBody>
      </p:sp>
      <p:sp>
        <p:nvSpPr>
          <p:cNvPr id="16386" name="Slide Number Placeholder 5"/>
          <p:cNvSpPr>
            <a:spLocks noGrp="1"/>
          </p:cNvSpPr>
          <p:nvPr>
            <p:ph type="sldNum" sz="quarter" idx="12"/>
          </p:nvPr>
        </p:nvSpPr>
        <p:spPr bwMode="auto">
          <a:noFill/>
          <a:ln>
            <a:miter lim="800000"/>
            <a:headEnd/>
            <a:tailEnd/>
          </a:ln>
        </p:spPr>
        <p:txBody>
          <a:bodyPr/>
          <a:lstStyle/>
          <a:p>
            <a:fld id="{9C6BFFAB-88D8-4101-BF37-20900759512F}" type="slidenum">
              <a:rPr lang="en-US" smtClean="0">
                <a:latin typeface="Calibri" pitchFamily="34" charset="0"/>
                <a:ea typeface="ＭＳ Ｐゴシック" pitchFamily="34" charset="-128"/>
              </a:rPr>
              <a:pPr/>
              <a:t>21</a:t>
            </a:fld>
            <a:endParaRPr lang="en-US" dirty="0" smtClean="0">
              <a:latin typeface="Calibri" pitchFamily="34" charset="0"/>
              <a:ea typeface="ＭＳ Ｐゴシック" pitchFamily="34" charset="-128"/>
            </a:endParaRPr>
          </a:p>
        </p:txBody>
      </p:sp>
      <p:sp>
        <p:nvSpPr>
          <p:cNvPr id="6" name="Footer Placeholder 5"/>
          <p:cNvSpPr>
            <a:spLocks noGrp="1"/>
          </p:cNvSpPr>
          <p:nvPr>
            <p:ph type="ftr" sz="quarter" idx="11"/>
          </p:nvPr>
        </p:nvSpPr>
        <p:spPr/>
        <p:txBody>
          <a:bodyPr/>
          <a:lstStyle/>
          <a:p>
            <a:r>
              <a:rPr lang="en-US" smtClean="0"/>
              <a:t>J. Leskovec, A. Rajaraman, J. Ullman: Mining of Massive Datasets, http://www.mmds.org </a:t>
            </a:r>
            <a:endParaRPr lang="en-US" dirty="0"/>
          </a:p>
        </p:txBody>
      </p:sp>
    </p:spTree>
    <p:extLst>
      <p:ext uri="{BB962C8B-B14F-4D97-AF65-F5344CB8AC3E}">
        <p14:creationId xmlns:p14="http://schemas.microsoft.com/office/powerpoint/2010/main" val="4225155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203">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120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pPr>
              <a:defRPr/>
            </a:pPr>
            <a:r>
              <a:rPr lang="en-US" u="sng" dirty="0" smtClean="0"/>
              <a:t>Analysis:</a:t>
            </a:r>
            <a:r>
              <a:rPr lang="en-US" dirty="0" smtClean="0"/>
              <a:t> Throwing Darts (1)</a:t>
            </a:r>
            <a:endParaRPr lang="en-US" dirty="0"/>
          </a:p>
        </p:txBody>
      </p:sp>
      <p:sp>
        <p:nvSpPr>
          <p:cNvPr id="17412" name="Rectangle 3"/>
          <p:cNvSpPr>
            <a:spLocks noGrp="1" noChangeArrowheads="1"/>
          </p:cNvSpPr>
          <p:nvPr>
            <p:ph idx="1"/>
          </p:nvPr>
        </p:nvSpPr>
        <p:spPr/>
        <p:txBody>
          <a:bodyPr/>
          <a:lstStyle/>
          <a:p>
            <a:r>
              <a:rPr lang="en-US" b="1" dirty="0" smtClean="0"/>
              <a:t>More accurate analysis for the number of </a:t>
            </a:r>
            <a:r>
              <a:rPr lang="en-US" b="1" dirty="0" smtClean="0">
                <a:solidFill>
                  <a:srgbClr val="D60093"/>
                </a:solidFill>
              </a:rPr>
              <a:t>false positives </a:t>
            </a:r>
          </a:p>
          <a:p>
            <a:pPr lvl="8"/>
            <a:endParaRPr lang="en-US" dirty="0" smtClean="0"/>
          </a:p>
          <a:p>
            <a:r>
              <a:rPr lang="en-US" b="1" dirty="0" smtClean="0">
                <a:solidFill>
                  <a:srgbClr val="008000"/>
                </a:solidFill>
              </a:rPr>
              <a:t>Consider:</a:t>
            </a:r>
            <a:r>
              <a:rPr lang="en-US" dirty="0" smtClean="0">
                <a:solidFill>
                  <a:schemeClr val="accent2"/>
                </a:solidFill>
              </a:rPr>
              <a:t> </a:t>
            </a:r>
            <a:r>
              <a:rPr lang="en-US" dirty="0" smtClean="0"/>
              <a:t>If we throw </a:t>
            </a:r>
            <a:r>
              <a:rPr lang="en-US" b="1" i="1" dirty="0" smtClean="0"/>
              <a:t>m </a:t>
            </a:r>
            <a:r>
              <a:rPr lang="en-US" dirty="0" smtClean="0"/>
              <a:t>darts into </a:t>
            </a:r>
            <a:r>
              <a:rPr lang="en-US" b="1" i="1" dirty="0" smtClean="0"/>
              <a:t>n</a:t>
            </a:r>
            <a:r>
              <a:rPr lang="en-US" b="1" dirty="0" smtClean="0"/>
              <a:t> </a:t>
            </a:r>
            <a:r>
              <a:rPr lang="en-US" dirty="0" smtClean="0"/>
              <a:t>equally likely targets, </a:t>
            </a:r>
            <a:r>
              <a:rPr lang="en-US" b="1" dirty="0" smtClean="0">
                <a:solidFill>
                  <a:srgbClr val="008000"/>
                </a:solidFill>
              </a:rPr>
              <a:t>what is the probability that </a:t>
            </a:r>
            <a:br>
              <a:rPr lang="en-US" b="1" dirty="0" smtClean="0">
                <a:solidFill>
                  <a:srgbClr val="008000"/>
                </a:solidFill>
              </a:rPr>
            </a:br>
            <a:r>
              <a:rPr lang="en-US" b="1" dirty="0" smtClean="0">
                <a:solidFill>
                  <a:srgbClr val="008000"/>
                </a:solidFill>
              </a:rPr>
              <a:t>a target gets at least one dart?</a:t>
            </a:r>
          </a:p>
          <a:p>
            <a:pPr lvl="8"/>
            <a:endParaRPr lang="en-US" dirty="0" smtClean="0"/>
          </a:p>
          <a:p>
            <a:r>
              <a:rPr lang="en-US" b="1" dirty="0" smtClean="0">
                <a:solidFill>
                  <a:srgbClr val="0000FF"/>
                </a:solidFill>
              </a:rPr>
              <a:t>In our case:</a:t>
            </a:r>
          </a:p>
          <a:p>
            <a:pPr lvl="1"/>
            <a:r>
              <a:rPr lang="en-US" b="1" dirty="0" smtClean="0"/>
              <a:t>Targets</a:t>
            </a:r>
            <a:r>
              <a:rPr lang="en-US" dirty="0" smtClean="0"/>
              <a:t> = bits/buckets</a:t>
            </a:r>
          </a:p>
          <a:p>
            <a:pPr lvl="1"/>
            <a:r>
              <a:rPr lang="en-US" b="1" dirty="0" smtClean="0"/>
              <a:t>Darts</a:t>
            </a:r>
            <a:r>
              <a:rPr lang="en-US" dirty="0" smtClean="0"/>
              <a:t> = hash values of items</a:t>
            </a:r>
          </a:p>
        </p:txBody>
      </p:sp>
      <p:sp>
        <p:nvSpPr>
          <p:cNvPr id="17410" name="Slide Number Placeholder 5"/>
          <p:cNvSpPr>
            <a:spLocks noGrp="1"/>
          </p:cNvSpPr>
          <p:nvPr>
            <p:ph type="sldNum" sz="quarter" idx="12"/>
          </p:nvPr>
        </p:nvSpPr>
        <p:spPr bwMode="auto">
          <a:noFill/>
          <a:ln>
            <a:miter lim="800000"/>
            <a:headEnd/>
            <a:tailEnd/>
          </a:ln>
        </p:spPr>
        <p:txBody>
          <a:bodyPr/>
          <a:lstStyle/>
          <a:p>
            <a:fld id="{BB31364D-2E19-4613-9815-A36C04C8721F}" type="slidenum">
              <a:rPr lang="en-US" smtClean="0">
                <a:latin typeface="Calibri" pitchFamily="34" charset="0"/>
                <a:ea typeface="ＭＳ Ｐゴシック" pitchFamily="34" charset="-128"/>
              </a:rPr>
              <a:pPr/>
              <a:t>22</a:t>
            </a:fld>
            <a:endParaRPr lang="en-US" dirty="0" smtClean="0">
              <a:latin typeface="Calibri" pitchFamily="34" charset="0"/>
              <a:ea typeface="ＭＳ Ｐゴシック" pitchFamily="34" charset="-128"/>
            </a:endParaRPr>
          </a:p>
        </p:txBody>
      </p:sp>
      <p:sp>
        <p:nvSpPr>
          <p:cNvPr id="6" name="Footer Placeholder 5"/>
          <p:cNvSpPr>
            <a:spLocks noGrp="1"/>
          </p:cNvSpPr>
          <p:nvPr>
            <p:ph type="ftr" sz="quarter" idx="11"/>
          </p:nvPr>
        </p:nvSpPr>
        <p:spPr/>
        <p:txBody>
          <a:bodyPr/>
          <a:lstStyle/>
          <a:p>
            <a:r>
              <a:rPr lang="en-US" smtClean="0"/>
              <a:t>J. Leskovec, A. Rajaraman, J. Ullman: Mining of Massive Datasets, http://www.mmds.org </a:t>
            </a:r>
            <a:endParaRPr lang="en-US" dirty="0"/>
          </a:p>
        </p:txBody>
      </p:sp>
    </p:spTree>
    <p:extLst>
      <p:ext uri="{BB962C8B-B14F-4D97-AF65-F5344CB8AC3E}">
        <p14:creationId xmlns:p14="http://schemas.microsoft.com/office/powerpoint/2010/main" val="3613625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412">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412">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7412">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741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pPr>
              <a:defRPr/>
            </a:pPr>
            <a:r>
              <a:rPr lang="en-US" u="sng" dirty="0" smtClean="0"/>
              <a:t>Analysis:</a:t>
            </a:r>
            <a:r>
              <a:rPr lang="en-US" dirty="0" smtClean="0"/>
              <a:t> Throwing </a:t>
            </a:r>
            <a:r>
              <a:rPr lang="en-US" dirty="0"/>
              <a:t>Darts </a:t>
            </a:r>
            <a:r>
              <a:rPr lang="en-US" dirty="0" smtClean="0"/>
              <a:t>(</a:t>
            </a:r>
            <a:r>
              <a:rPr lang="en-US" dirty="0"/>
              <a:t>2)</a:t>
            </a:r>
          </a:p>
        </p:txBody>
      </p:sp>
      <p:sp>
        <p:nvSpPr>
          <p:cNvPr id="28" name="Content Placeholder 27"/>
          <p:cNvSpPr>
            <a:spLocks noGrp="1"/>
          </p:cNvSpPr>
          <p:nvPr>
            <p:ph idx="1"/>
          </p:nvPr>
        </p:nvSpPr>
        <p:spPr>
          <a:xfrm>
            <a:off x="457200" y="1371601"/>
            <a:ext cx="8229600" cy="2133600"/>
          </a:xfrm>
        </p:spPr>
        <p:txBody>
          <a:bodyPr/>
          <a:lstStyle/>
          <a:p>
            <a:r>
              <a:rPr lang="en-US" dirty="0" smtClean="0"/>
              <a:t>We have </a:t>
            </a:r>
            <a:r>
              <a:rPr lang="en-US" b="1" i="1" dirty="0" smtClean="0"/>
              <a:t>m</a:t>
            </a:r>
            <a:r>
              <a:rPr lang="en-US" dirty="0" smtClean="0"/>
              <a:t> darts,</a:t>
            </a:r>
            <a:r>
              <a:rPr lang="en-US" b="1" dirty="0" smtClean="0"/>
              <a:t> </a:t>
            </a:r>
            <a:r>
              <a:rPr lang="en-US" b="1" i="1" dirty="0" smtClean="0"/>
              <a:t>n</a:t>
            </a:r>
            <a:r>
              <a:rPr lang="en-US" dirty="0" smtClean="0"/>
              <a:t> targets</a:t>
            </a:r>
          </a:p>
          <a:p>
            <a:r>
              <a:rPr lang="en-US" b="1" dirty="0" smtClean="0">
                <a:solidFill>
                  <a:srgbClr val="0000FF"/>
                </a:solidFill>
              </a:rPr>
              <a:t>What is the probability that a target gets at least one dart?</a:t>
            </a:r>
          </a:p>
          <a:p>
            <a:endParaRPr lang="en-US" b="1" dirty="0"/>
          </a:p>
        </p:txBody>
      </p:sp>
      <p:sp>
        <p:nvSpPr>
          <p:cNvPr id="18434" name="Slide Number Placeholder 4"/>
          <p:cNvSpPr>
            <a:spLocks noGrp="1"/>
          </p:cNvSpPr>
          <p:nvPr>
            <p:ph type="sldNum" sz="quarter" idx="12"/>
          </p:nvPr>
        </p:nvSpPr>
        <p:spPr bwMode="auto">
          <a:noFill/>
          <a:ln>
            <a:miter lim="800000"/>
            <a:headEnd/>
            <a:tailEnd/>
          </a:ln>
        </p:spPr>
        <p:txBody>
          <a:bodyPr/>
          <a:lstStyle/>
          <a:p>
            <a:fld id="{8C6B081D-537B-4D00-A9A9-AA40E7C121CF}" type="slidenum">
              <a:rPr lang="en-US" smtClean="0">
                <a:latin typeface="Calibri" pitchFamily="34" charset="0"/>
                <a:ea typeface="ＭＳ Ｐゴシック" pitchFamily="34" charset="-128"/>
              </a:rPr>
              <a:pPr/>
              <a:t>23</a:t>
            </a:fld>
            <a:endParaRPr lang="en-US" dirty="0" smtClean="0">
              <a:latin typeface="Calibri" pitchFamily="34" charset="0"/>
              <a:ea typeface="ＭＳ Ｐゴシック" pitchFamily="34" charset="-128"/>
            </a:endParaRPr>
          </a:p>
        </p:txBody>
      </p:sp>
      <p:grpSp>
        <p:nvGrpSpPr>
          <p:cNvPr id="2" name="Group 6"/>
          <p:cNvGrpSpPr>
            <a:grpSpLocks/>
          </p:cNvGrpSpPr>
          <p:nvPr/>
        </p:nvGrpSpPr>
        <p:grpSpPr bwMode="auto">
          <a:xfrm>
            <a:off x="1227139" y="4005262"/>
            <a:ext cx="3759202" cy="2092325"/>
            <a:chOff x="763" y="1781"/>
            <a:chExt cx="2368" cy="1318"/>
          </a:xfrm>
        </p:grpSpPr>
        <p:sp>
          <p:nvSpPr>
            <p:cNvPr id="18456" name="Text Box 3"/>
            <p:cNvSpPr txBox="1">
              <a:spLocks noChangeArrowheads="1"/>
            </p:cNvSpPr>
            <p:nvPr/>
          </p:nvSpPr>
          <p:spPr bwMode="auto">
            <a:xfrm>
              <a:off x="2054" y="1781"/>
              <a:ext cx="1077" cy="368"/>
            </a:xfrm>
            <a:prstGeom prst="rect">
              <a:avLst/>
            </a:prstGeom>
            <a:noFill/>
            <a:ln w="9525">
              <a:noFill/>
              <a:miter lim="800000"/>
              <a:headEnd/>
              <a:tailEnd/>
            </a:ln>
          </p:spPr>
          <p:txBody>
            <a:bodyPr wrap="none">
              <a:spAutoFit/>
            </a:bodyPr>
            <a:lstStyle/>
            <a:p>
              <a:r>
                <a:rPr lang="en-US" sz="3200" dirty="0">
                  <a:latin typeface="Arial" pitchFamily="34" charset="0"/>
                  <a:cs typeface="Arial" pitchFamily="34" charset="0"/>
                </a:rPr>
                <a:t>(1 – 1/n)</a:t>
              </a:r>
            </a:p>
          </p:txBody>
        </p:sp>
        <p:sp>
          <p:nvSpPr>
            <p:cNvPr id="18457" name="Text Box 4"/>
            <p:cNvSpPr txBox="1">
              <a:spLocks noChangeArrowheads="1"/>
            </p:cNvSpPr>
            <p:nvPr/>
          </p:nvSpPr>
          <p:spPr bwMode="auto">
            <a:xfrm>
              <a:off x="763" y="2517"/>
              <a:ext cx="1109" cy="582"/>
            </a:xfrm>
            <a:prstGeom prst="rect">
              <a:avLst/>
            </a:prstGeom>
            <a:noFill/>
            <a:ln w="9525">
              <a:noFill/>
              <a:miter lim="800000"/>
              <a:headEnd/>
              <a:tailEnd/>
            </a:ln>
          </p:spPr>
          <p:txBody>
            <a:bodyPr wrap="none">
              <a:spAutoFit/>
            </a:bodyPr>
            <a:lstStyle/>
            <a:p>
              <a:pPr algn="ctr"/>
              <a:r>
                <a:rPr lang="en-US" dirty="0" smtClean="0">
                  <a:solidFill>
                    <a:srgbClr val="008000"/>
                  </a:solidFill>
                  <a:latin typeface="Calibri" pitchFamily="34" charset="0"/>
                  <a:cs typeface="Calibri" pitchFamily="34" charset="0"/>
                </a:rPr>
                <a:t>Probability some</a:t>
              </a:r>
              <a:endParaRPr lang="en-US" dirty="0">
                <a:solidFill>
                  <a:srgbClr val="008000"/>
                </a:solidFill>
                <a:latin typeface="Calibri" pitchFamily="34" charset="0"/>
                <a:cs typeface="Calibri" pitchFamily="34" charset="0"/>
              </a:endParaRPr>
            </a:p>
            <a:p>
              <a:pPr algn="ctr"/>
              <a:r>
                <a:rPr lang="en-US" dirty="0">
                  <a:solidFill>
                    <a:srgbClr val="008000"/>
                  </a:solidFill>
                  <a:latin typeface="Calibri" pitchFamily="34" charset="0"/>
                  <a:cs typeface="Calibri" pitchFamily="34" charset="0"/>
                </a:rPr>
                <a:t>target </a:t>
              </a:r>
              <a:r>
                <a:rPr lang="en-US" b="1" dirty="0" smtClean="0">
                  <a:solidFill>
                    <a:srgbClr val="008000"/>
                  </a:solidFill>
                  <a:latin typeface="Calibri" pitchFamily="34" charset="0"/>
                  <a:cs typeface="Calibri" pitchFamily="34" charset="0"/>
                </a:rPr>
                <a:t>X</a:t>
              </a:r>
              <a:r>
                <a:rPr lang="en-US" dirty="0" smtClean="0">
                  <a:solidFill>
                    <a:srgbClr val="008000"/>
                  </a:solidFill>
                  <a:latin typeface="Calibri" pitchFamily="34" charset="0"/>
                  <a:cs typeface="Calibri" pitchFamily="34" charset="0"/>
                </a:rPr>
                <a:t> not </a:t>
              </a:r>
              <a:r>
                <a:rPr lang="en-US" dirty="0">
                  <a:solidFill>
                    <a:srgbClr val="008000"/>
                  </a:solidFill>
                  <a:latin typeface="Calibri" pitchFamily="34" charset="0"/>
                  <a:cs typeface="Calibri" pitchFamily="34" charset="0"/>
                </a:rPr>
                <a:t>hit</a:t>
              </a:r>
            </a:p>
            <a:p>
              <a:pPr algn="ctr"/>
              <a:r>
                <a:rPr lang="en-US" dirty="0">
                  <a:solidFill>
                    <a:srgbClr val="008000"/>
                  </a:solidFill>
                  <a:latin typeface="Calibri" pitchFamily="34" charset="0"/>
                  <a:cs typeface="Calibri" pitchFamily="34" charset="0"/>
                </a:rPr>
                <a:t>by </a:t>
              </a:r>
              <a:r>
                <a:rPr lang="en-US" dirty="0" smtClean="0">
                  <a:solidFill>
                    <a:srgbClr val="008000"/>
                  </a:solidFill>
                  <a:latin typeface="Calibri" pitchFamily="34" charset="0"/>
                  <a:cs typeface="Calibri" pitchFamily="34" charset="0"/>
                </a:rPr>
                <a:t>a </a:t>
              </a:r>
              <a:r>
                <a:rPr lang="en-US" dirty="0">
                  <a:solidFill>
                    <a:srgbClr val="008000"/>
                  </a:solidFill>
                  <a:latin typeface="Calibri" pitchFamily="34" charset="0"/>
                  <a:cs typeface="Calibri" pitchFamily="34" charset="0"/>
                </a:rPr>
                <a:t>dart</a:t>
              </a:r>
            </a:p>
          </p:txBody>
        </p:sp>
        <p:sp>
          <p:nvSpPr>
            <p:cNvPr id="18458" name="Line 5"/>
            <p:cNvSpPr>
              <a:spLocks noChangeShapeType="1"/>
            </p:cNvSpPr>
            <p:nvPr/>
          </p:nvSpPr>
          <p:spPr bwMode="auto">
            <a:xfrm flipV="1">
              <a:off x="1488" y="2149"/>
              <a:ext cx="854" cy="347"/>
            </a:xfrm>
            <a:prstGeom prst="line">
              <a:avLst/>
            </a:prstGeom>
            <a:noFill/>
            <a:ln w="9525">
              <a:solidFill>
                <a:schemeClr val="tx1"/>
              </a:solidFill>
              <a:round/>
              <a:headEnd/>
              <a:tailEnd type="triangle" w="med" len="med"/>
            </a:ln>
          </p:spPr>
          <p:txBody>
            <a:bodyPr/>
            <a:lstStyle/>
            <a:p>
              <a:endParaRPr lang="en-US" dirty="0">
                <a:latin typeface="Calibri" pitchFamily="34" charset="0"/>
                <a:cs typeface="Calibri" pitchFamily="34" charset="0"/>
              </a:endParaRPr>
            </a:p>
          </p:txBody>
        </p:sp>
      </p:grpSp>
      <p:grpSp>
        <p:nvGrpSpPr>
          <p:cNvPr id="3" name="Group 15"/>
          <p:cNvGrpSpPr>
            <a:grpSpLocks/>
          </p:cNvGrpSpPr>
          <p:nvPr/>
        </p:nvGrpSpPr>
        <p:grpSpPr bwMode="auto">
          <a:xfrm>
            <a:off x="2667000" y="3760788"/>
            <a:ext cx="3241675" cy="2760663"/>
            <a:chOff x="1632" y="1554"/>
            <a:chExt cx="2042" cy="1739"/>
          </a:xfrm>
        </p:grpSpPr>
        <p:sp>
          <p:nvSpPr>
            <p:cNvPr id="18452" name="Text Box 11"/>
            <p:cNvSpPr txBox="1">
              <a:spLocks noChangeArrowheads="1"/>
            </p:cNvSpPr>
            <p:nvPr/>
          </p:nvSpPr>
          <p:spPr bwMode="auto">
            <a:xfrm>
              <a:off x="3193" y="1554"/>
              <a:ext cx="237" cy="233"/>
            </a:xfrm>
            <a:prstGeom prst="rect">
              <a:avLst/>
            </a:prstGeom>
            <a:noFill/>
            <a:ln w="9525">
              <a:noFill/>
              <a:miter lim="800000"/>
              <a:headEnd/>
              <a:tailEnd/>
            </a:ln>
          </p:spPr>
          <p:txBody>
            <a:bodyPr wrap="none">
              <a:spAutoFit/>
            </a:bodyPr>
            <a:lstStyle/>
            <a:p>
              <a:r>
                <a:rPr lang="en-US" dirty="0">
                  <a:latin typeface="Arial" pitchFamily="34" charset="0"/>
                  <a:cs typeface="Arial" pitchFamily="34" charset="0"/>
                </a:rPr>
                <a:t>m</a:t>
              </a:r>
            </a:p>
          </p:txBody>
        </p:sp>
        <p:sp>
          <p:nvSpPr>
            <p:cNvPr id="18453" name="Text Box 12"/>
            <p:cNvSpPr txBox="1">
              <a:spLocks noChangeArrowheads="1"/>
            </p:cNvSpPr>
            <p:nvPr/>
          </p:nvSpPr>
          <p:spPr bwMode="auto">
            <a:xfrm>
              <a:off x="1632" y="1700"/>
              <a:ext cx="417" cy="368"/>
            </a:xfrm>
            <a:prstGeom prst="rect">
              <a:avLst/>
            </a:prstGeom>
            <a:noFill/>
            <a:ln w="9525">
              <a:noFill/>
              <a:miter lim="800000"/>
              <a:headEnd/>
              <a:tailEnd/>
            </a:ln>
          </p:spPr>
          <p:txBody>
            <a:bodyPr wrap="none">
              <a:spAutoFit/>
            </a:bodyPr>
            <a:lstStyle/>
            <a:p>
              <a:r>
                <a:rPr lang="en-US" sz="3200" dirty="0">
                  <a:latin typeface="Arial" pitchFamily="34" charset="0"/>
                  <a:cs typeface="Arial" pitchFamily="34" charset="0"/>
                </a:rPr>
                <a:t>1 -</a:t>
              </a:r>
            </a:p>
          </p:txBody>
        </p:sp>
        <p:sp>
          <p:nvSpPr>
            <p:cNvPr id="18454" name="Text Box 13"/>
            <p:cNvSpPr txBox="1">
              <a:spLocks noChangeArrowheads="1"/>
            </p:cNvSpPr>
            <p:nvPr/>
          </p:nvSpPr>
          <p:spPr bwMode="auto">
            <a:xfrm>
              <a:off x="2390" y="2689"/>
              <a:ext cx="1284" cy="604"/>
            </a:xfrm>
            <a:prstGeom prst="rect">
              <a:avLst/>
            </a:prstGeom>
            <a:noFill/>
            <a:ln w="9525">
              <a:noFill/>
              <a:miter lim="800000"/>
              <a:headEnd/>
              <a:tailEnd/>
            </a:ln>
          </p:spPr>
          <p:txBody>
            <a:bodyPr wrap="square">
              <a:spAutoFit/>
            </a:bodyPr>
            <a:lstStyle/>
            <a:p>
              <a:pPr algn="ctr"/>
              <a:r>
                <a:rPr lang="en-US" dirty="0">
                  <a:solidFill>
                    <a:srgbClr val="008000"/>
                  </a:solidFill>
                  <a:latin typeface="Calibri" pitchFamily="34" charset="0"/>
                  <a:cs typeface="Calibri" pitchFamily="34" charset="0"/>
                </a:rPr>
                <a:t>Probability at</a:t>
              </a:r>
            </a:p>
            <a:p>
              <a:pPr algn="ctr"/>
              <a:r>
                <a:rPr lang="en-US" dirty="0">
                  <a:solidFill>
                    <a:srgbClr val="008000"/>
                  </a:solidFill>
                  <a:latin typeface="Calibri" pitchFamily="34" charset="0"/>
                  <a:cs typeface="Calibri" pitchFamily="34" charset="0"/>
                </a:rPr>
                <a:t>least one dart</a:t>
              </a:r>
            </a:p>
            <a:p>
              <a:pPr algn="ctr"/>
              <a:r>
                <a:rPr lang="en-US" dirty="0">
                  <a:solidFill>
                    <a:srgbClr val="008000"/>
                  </a:solidFill>
                  <a:latin typeface="Calibri" pitchFamily="34" charset="0"/>
                  <a:cs typeface="Calibri" pitchFamily="34" charset="0"/>
                </a:rPr>
                <a:t>hits </a:t>
              </a:r>
              <a:r>
                <a:rPr lang="en-US" dirty="0" smtClean="0">
                  <a:solidFill>
                    <a:srgbClr val="008000"/>
                  </a:solidFill>
                  <a:latin typeface="Calibri" pitchFamily="34" charset="0"/>
                  <a:cs typeface="Calibri" pitchFamily="34" charset="0"/>
                </a:rPr>
                <a:t>target </a:t>
              </a:r>
              <a:r>
                <a:rPr lang="en-US" b="1" dirty="0" smtClean="0">
                  <a:solidFill>
                    <a:srgbClr val="008000"/>
                  </a:solidFill>
                  <a:latin typeface="Calibri" pitchFamily="34" charset="0"/>
                  <a:cs typeface="Calibri" pitchFamily="34" charset="0"/>
                </a:rPr>
                <a:t>X</a:t>
              </a:r>
              <a:endParaRPr lang="en-US" b="1" dirty="0">
                <a:solidFill>
                  <a:srgbClr val="008000"/>
                </a:solidFill>
                <a:latin typeface="Calibri" pitchFamily="34" charset="0"/>
                <a:cs typeface="Calibri" pitchFamily="34" charset="0"/>
              </a:endParaRPr>
            </a:p>
          </p:txBody>
        </p:sp>
        <p:sp>
          <p:nvSpPr>
            <p:cNvPr id="18455" name="Line 14"/>
            <p:cNvSpPr>
              <a:spLocks noChangeShapeType="1"/>
            </p:cNvSpPr>
            <p:nvPr/>
          </p:nvSpPr>
          <p:spPr bwMode="auto">
            <a:xfrm flipH="1" flipV="1">
              <a:off x="2616" y="2174"/>
              <a:ext cx="360" cy="528"/>
            </a:xfrm>
            <a:prstGeom prst="line">
              <a:avLst/>
            </a:prstGeom>
            <a:noFill/>
            <a:ln w="9525">
              <a:solidFill>
                <a:schemeClr val="tx1"/>
              </a:solidFill>
              <a:round/>
              <a:headEnd/>
              <a:tailEnd type="triangle" w="med" len="med"/>
            </a:ln>
          </p:spPr>
          <p:txBody>
            <a:bodyPr/>
            <a:lstStyle/>
            <a:p>
              <a:endParaRPr lang="en-US" dirty="0">
                <a:latin typeface="Calibri" pitchFamily="34" charset="0"/>
                <a:cs typeface="Calibri" pitchFamily="34" charset="0"/>
              </a:endParaRPr>
            </a:p>
          </p:txBody>
        </p:sp>
      </p:grpSp>
      <p:grpSp>
        <p:nvGrpSpPr>
          <p:cNvPr id="4" name="Group 20"/>
          <p:cNvGrpSpPr>
            <a:grpSpLocks/>
          </p:cNvGrpSpPr>
          <p:nvPr/>
        </p:nvGrpSpPr>
        <p:grpSpPr bwMode="auto">
          <a:xfrm>
            <a:off x="4876802" y="3124202"/>
            <a:ext cx="1608138" cy="1011238"/>
            <a:chOff x="3072" y="1221"/>
            <a:chExt cx="1013" cy="637"/>
          </a:xfrm>
        </p:grpSpPr>
        <p:sp>
          <p:nvSpPr>
            <p:cNvPr id="18448" name="Text Box 16"/>
            <p:cNvSpPr txBox="1">
              <a:spLocks noChangeArrowheads="1"/>
            </p:cNvSpPr>
            <p:nvPr/>
          </p:nvSpPr>
          <p:spPr bwMode="auto">
            <a:xfrm>
              <a:off x="3072" y="1625"/>
              <a:ext cx="246" cy="233"/>
            </a:xfrm>
            <a:prstGeom prst="rect">
              <a:avLst/>
            </a:prstGeom>
            <a:noFill/>
            <a:ln w="9525">
              <a:noFill/>
              <a:miter lim="800000"/>
              <a:headEnd/>
              <a:tailEnd/>
            </a:ln>
          </p:spPr>
          <p:txBody>
            <a:bodyPr wrap="none">
              <a:spAutoFit/>
            </a:bodyPr>
            <a:lstStyle/>
            <a:p>
              <a:r>
                <a:rPr lang="en-US" dirty="0">
                  <a:latin typeface="Arial" pitchFamily="34" charset="0"/>
                  <a:cs typeface="Arial" pitchFamily="34" charset="0"/>
                </a:rPr>
                <a:t>n(</a:t>
              </a:r>
            </a:p>
          </p:txBody>
        </p:sp>
        <p:sp>
          <p:nvSpPr>
            <p:cNvPr id="18449" name="Text Box 17"/>
            <p:cNvSpPr txBox="1">
              <a:spLocks noChangeArrowheads="1"/>
            </p:cNvSpPr>
            <p:nvPr/>
          </p:nvSpPr>
          <p:spPr bwMode="auto">
            <a:xfrm>
              <a:off x="3389" y="1617"/>
              <a:ext cx="327" cy="233"/>
            </a:xfrm>
            <a:prstGeom prst="rect">
              <a:avLst/>
            </a:prstGeom>
            <a:noFill/>
            <a:ln w="9525">
              <a:noFill/>
              <a:miter lim="800000"/>
              <a:headEnd/>
              <a:tailEnd/>
            </a:ln>
          </p:spPr>
          <p:txBody>
            <a:bodyPr wrap="none">
              <a:spAutoFit/>
            </a:bodyPr>
            <a:lstStyle/>
            <a:p>
              <a:r>
                <a:rPr lang="en-US" dirty="0" smtClean="0">
                  <a:latin typeface="Arial" pitchFamily="34" charset="0"/>
                  <a:cs typeface="Arial" pitchFamily="34" charset="0"/>
                </a:rPr>
                <a:t>/ n</a:t>
              </a:r>
              <a:r>
                <a:rPr lang="en-US" dirty="0">
                  <a:latin typeface="Arial" pitchFamily="34" charset="0"/>
                  <a:cs typeface="Arial" pitchFamily="34" charset="0"/>
                </a:rPr>
                <a:t>)</a:t>
              </a:r>
            </a:p>
          </p:txBody>
        </p:sp>
        <p:sp>
          <p:nvSpPr>
            <p:cNvPr id="18450" name="Text Box 18"/>
            <p:cNvSpPr txBox="1">
              <a:spLocks noChangeArrowheads="1"/>
            </p:cNvSpPr>
            <p:nvPr/>
          </p:nvSpPr>
          <p:spPr bwMode="auto">
            <a:xfrm>
              <a:off x="3350" y="1221"/>
              <a:ext cx="735" cy="233"/>
            </a:xfrm>
            <a:prstGeom prst="rect">
              <a:avLst/>
            </a:prstGeom>
            <a:noFill/>
            <a:ln w="9525">
              <a:noFill/>
              <a:miter lim="800000"/>
              <a:headEnd/>
              <a:tailEnd/>
            </a:ln>
          </p:spPr>
          <p:txBody>
            <a:bodyPr wrap="none">
              <a:spAutoFit/>
            </a:bodyPr>
            <a:lstStyle/>
            <a:p>
              <a:r>
                <a:rPr lang="en-US" dirty="0">
                  <a:solidFill>
                    <a:srgbClr val="008000"/>
                  </a:solidFill>
                  <a:latin typeface="Calibri" pitchFamily="34" charset="0"/>
                  <a:cs typeface="Calibri" pitchFamily="34" charset="0"/>
                </a:rPr>
                <a:t>Equivalent</a:t>
              </a:r>
            </a:p>
          </p:txBody>
        </p:sp>
        <p:sp>
          <p:nvSpPr>
            <p:cNvPr id="18451" name="Line 19"/>
            <p:cNvSpPr>
              <a:spLocks noChangeShapeType="1"/>
            </p:cNvSpPr>
            <p:nvPr/>
          </p:nvSpPr>
          <p:spPr bwMode="auto">
            <a:xfrm flipH="1">
              <a:off x="3408" y="1413"/>
              <a:ext cx="144" cy="219"/>
            </a:xfrm>
            <a:prstGeom prst="line">
              <a:avLst/>
            </a:prstGeom>
            <a:noFill/>
            <a:ln w="9525">
              <a:solidFill>
                <a:schemeClr val="tx1"/>
              </a:solidFill>
              <a:round/>
              <a:headEnd/>
              <a:tailEnd type="triangle" w="med" len="med"/>
            </a:ln>
          </p:spPr>
          <p:txBody>
            <a:bodyPr/>
            <a:lstStyle/>
            <a:p>
              <a:endParaRPr lang="en-US" dirty="0">
                <a:latin typeface="Calibri" pitchFamily="34" charset="0"/>
                <a:cs typeface="Calibri" pitchFamily="34" charset="0"/>
              </a:endParaRPr>
            </a:p>
          </p:txBody>
        </p:sp>
      </p:grpSp>
      <p:grpSp>
        <p:nvGrpSpPr>
          <p:cNvPr id="5" name="Group 25"/>
          <p:cNvGrpSpPr>
            <a:grpSpLocks/>
          </p:cNvGrpSpPr>
          <p:nvPr/>
        </p:nvGrpSpPr>
        <p:grpSpPr bwMode="auto">
          <a:xfrm>
            <a:off x="1885951" y="2971800"/>
            <a:ext cx="3295651" cy="1719262"/>
            <a:chOff x="1188" y="1125"/>
            <a:chExt cx="2076" cy="1083"/>
          </a:xfrm>
        </p:grpSpPr>
        <p:sp>
          <p:nvSpPr>
            <p:cNvPr id="18445" name="Rectangle 21"/>
            <p:cNvSpPr>
              <a:spLocks noChangeArrowheads="1"/>
            </p:cNvSpPr>
            <p:nvPr/>
          </p:nvSpPr>
          <p:spPr bwMode="auto">
            <a:xfrm>
              <a:off x="2064" y="1632"/>
              <a:ext cx="1200" cy="576"/>
            </a:xfrm>
            <a:prstGeom prst="rect">
              <a:avLst/>
            </a:prstGeom>
            <a:noFill/>
            <a:ln w="9525">
              <a:solidFill>
                <a:schemeClr val="tx1"/>
              </a:solidFill>
              <a:miter lim="800000"/>
              <a:headEnd/>
              <a:tailEnd/>
            </a:ln>
          </p:spPr>
          <p:txBody>
            <a:bodyPr wrap="none" anchor="ctr"/>
            <a:lstStyle/>
            <a:p>
              <a:endParaRPr lang="en-US" dirty="0">
                <a:latin typeface="Calibri" pitchFamily="34" charset="0"/>
                <a:cs typeface="Calibri" pitchFamily="34" charset="0"/>
              </a:endParaRPr>
            </a:p>
          </p:txBody>
        </p:sp>
        <p:sp>
          <p:nvSpPr>
            <p:cNvPr id="18446" name="Text Box 22"/>
            <p:cNvSpPr txBox="1">
              <a:spLocks noChangeArrowheads="1"/>
            </p:cNvSpPr>
            <p:nvPr/>
          </p:nvSpPr>
          <p:spPr bwMode="auto">
            <a:xfrm>
              <a:off x="1188" y="1125"/>
              <a:ext cx="732" cy="407"/>
            </a:xfrm>
            <a:prstGeom prst="rect">
              <a:avLst/>
            </a:prstGeom>
            <a:noFill/>
            <a:ln w="9525">
              <a:noFill/>
              <a:miter lim="800000"/>
              <a:headEnd/>
              <a:tailEnd/>
            </a:ln>
          </p:spPr>
          <p:txBody>
            <a:bodyPr wrap="none">
              <a:spAutoFit/>
            </a:bodyPr>
            <a:lstStyle/>
            <a:p>
              <a:r>
                <a:rPr lang="en-US" dirty="0">
                  <a:solidFill>
                    <a:srgbClr val="008000"/>
                  </a:solidFill>
                  <a:latin typeface="Calibri" pitchFamily="34" charset="0"/>
                  <a:cs typeface="Calibri" pitchFamily="34" charset="0"/>
                </a:rPr>
                <a:t>Equals </a:t>
              </a:r>
              <a:r>
                <a:rPr lang="en-US" b="1" dirty="0">
                  <a:solidFill>
                    <a:srgbClr val="008000"/>
                  </a:solidFill>
                  <a:latin typeface="Calibri" pitchFamily="34" charset="0"/>
                  <a:cs typeface="Calibri" pitchFamily="34" charset="0"/>
                </a:rPr>
                <a:t>1/e</a:t>
              </a:r>
            </a:p>
            <a:p>
              <a:r>
                <a:rPr lang="en-US" dirty="0">
                  <a:solidFill>
                    <a:srgbClr val="008000"/>
                  </a:solidFill>
                  <a:latin typeface="Calibri" pitchFamily="34" charset="0"/>
                  <a:cs typeface="Calibri" pitchFamily="34" charset="0"/>
                </a:rPr>
                <a:t>as </a:t>
              </a:r>
              <a:r>
                <a:rPr lang="en-US" b="1" dirty="0">
                  <a:solidFill>
                    <a:srgbClr val="008000"/>
                  </a:solidFill>
                  <a:latin typeface="Calibri" pitchFamily="34" charset="0"/>
                  <a:cs typeface="Calibri" pitchFamily="34" charset="0"/>
                </a:rPr>
                <a:t>n </a:t>
              </a:r>
              <a:r>
                <a:rPr lang="en-US" b="1" dirty="0">
                  <a:solidFill>
                    <a:srgbClr val="008000"/>
                  </a:solidFill>
                  <a:latin typeface="Calibri" pitchFamily="34" charset="0"/>
                  <a:cs typeface="Calibri" pitchFamily="34" charset="0"/>
                  <a:sym typeface="Symbol" pitchFamily="18" charset="2"/>
                </a:rPr>
                <a:t></a:t>
              </a:r>
              <a:r>
                <a:rPr lang="en-US" b="1" dirty="0">
                  <a:solidFill>
                    <a:srgbClr val="008000"/>
                  </a:solidFill>
                  <a:latin typeface="Times New Roman" pitchFamily="18" charset="0"/>
                  <a:cs typeface="Times New Roman" pitchFamily="18" charset="0"/>
                </a:rPr>
                <a:t>∞</a:t>
              </a:r>
            </a:p>
          </p:txBody>
        </p:sp>
        <p:sp>
          <p:nvSpPr>
            <p:cNvPr id="18447" name="Line 23"/>
            <p:cNvSpPr>
              <a:spLocks noChangeShapeType="1"/>
            </p:cNvSpPr>
            <p:nvPr/>
          </p:nvSpPr>
          <p:spPr bwMode="auto">
            <a:xfrm>
              <a:off x="1824" y="1392"/>
              <a:ext cx="480" cy="240"/>
            </a:xfrm>
            <a:prstGeom prst="line">
              <a:avLst/>
            </a:prstGeom>
            <a:noFill/>
            <a:ln w="9525">
              <a:solidFill>
                <a:schemeClr val="tx1"/>
              </a:solidFill>
              <a:round/>
              <a:headEnd/>
              <a:tailEnd type="triangle" w="med" len="med"/>
            </a:ln>
          </p:spPr>
          <p:txBody>
            <a:bodyPr/>
            <a:lstStyle/>
            <a:p>
              <a:endParaRPr lang="en-US" dirty="0">
                <a:latin typeface="Calibri" pitchFamily="34" charset="0"/>
                <a:cs typeface="Calibri" pitchFamily="34" charset="0"/>
              </a:endParaRPr>
            </a:p>
          </p:txBody>
        </p:sp>
      </p:grpSp>
      <p:grpSp>
        <p:nvGrpSpPr>
          <p:cNvPr id="6" name="Group 29"/>
          <p:cNvGrpSpPr>
            <a:grpSpLocks/>
          </p:cNvGrpSpPr>
          <p:nvPr/>
        </p:nvGrpSpPr>
        <p:grpSpPr bwMode="auto">
          <a:xfrm>
            <a:off x="2667000" y="3624262"/>
            <a:ext cx="5832476" cy="1354138"/>
            <a:chOff x="1680" y="1536"/>
            <a:chExt cx="3674" cy="853"/>
          </a:xfrm>
        </p:grpSpPr>
        <p:sp>
          <p:nvSpPr>
            <p:cNvPr id="18442" name="Rectangle 26"/>
            <p:cNvSpPr>
              <a:spLocks noChangeArrowheads="1"/>
            </p:cNvSpPr>
            <p:nvPr/>
          </p:nvSpPr>
          <p:spPr bwMode="auto">
            <a:xfrm>
              <a:off x="1680" y="1536"/>
              <a:ext cx="2064" cy="768"/>
            </a:xfrm>
            <a:prstGeom prst="rect">
              <a:avLst/>
            </a:prstGeom>
            <a:noFill/>
            <a:ln w="9525">
              <a:solidFill>
                <a:schemeClr val="tx1"/>
              </a:solidFill>
              <a:miter lim="800000"/>
              <a:headEnd/>
              <a:tailEnd/>
            </a:ln>
          </p:spPr>
          <p:txBody>
            <a:bodyPr wrap="none" anchor="ctr"/>
            <a:lstStyle/>
            <a:p>
              <a:endParaRPr lang="en-US" dirty="0">
                <a:latin typeface="Arial" pitchFamily="34" charset="0"/>
                <a:cs typeface="Arial" pitchFamily="34" charset="0"/>
              </a:endParaRPr>
            </a:p>
          </p:txBody>
        </p:sp>
        <p:sp>
          <p:nvSpPr>
            <p:cNvPr id="18443" name="Text Box 27"/>
            <p:cNvSpPr txBox="1">
              <a:spLocks noChangeArrowheads="1"/>
            </p:cNvSpPr>
            <p:nvPr/>
          </p:nvSpPr>
          <p:spPr bwMode="auto">
            <a:xfrm>
              <a:off x="4262" y="2021"/>
              <a:ext cx="1092" cy="368"/>
            </a:xfrm>
            <a:prstGeom prst="rect">
              <a:avLst/>
            </a:prstGeom>
            <a:noFill/>
            <a:ln w="9525">
              <a:noFill/>
              <a:miter lim="800000"/>
              <a:headEnd/>
              <a:tailEnd/>
            </a:ln>
          </p:spPr>
          <p:txBody>
            <a:bodyPr wrap="none">
              <a:spAutoFit/>
            </a:bodyPr>
            <a:lstStyle/>
            <a:p>
              <a:r>
                <a:rPr lang="en-US" sz="3200" b="1" dirty="0">
                  <a:solidFill>
                    <a:srgbClr val="D60093"/>
                  </a:solidFill>
                  <a:latin typeface="Arial" pitchFamily="34" charset="0"/>
                  <a:cs typeface="Arial" pitchFamily="34" charset="0"/>
                </a:rPr>
                <a:t>1 – e</a:t>
              </a:r>
              <a:r>
                <a:rPr lang="en-US" sz="3200" b="1" baseline="30000" dirty="0">
                  <a:solidFill>
                    <a:srgbClr val="D60093"/>
                  </a:solidFill>
                  <a:latin typeface="Arial" pitchFamily="34" charset="0"/>
                  <a:cs typeface="Arial" pitchFamily="34" charset="0"/>
                </a:rPr>
                <a:t>–m/n</a:t>
              </a:r>
            </a:p>
          </p:txBody>
        </p:sp>
        <p:sp>
          <p:nvSpPr>
            <p:cNvPr id="18444" name="Line 28"/>
            <p:cNvSpPr>
              <a:spLocks noChangeShapeType="1"/>
            </p:cNvSpPr>
            <p:nvPr/>
          </p:nvSpPr>
          <p:spPr bwMode="auto">
            <a:xfrm flipH="1" flipV="1">
              <a:off x="3744" y="2016"/>
              <a:ext cx="480" cy="192"/>
            </a:xfrm>
            <a:prstGeom prst="line">
              <a:avLst/>
            </a:prstGeom>
            <a:noFill/>
            <a:ln w="9525">
              <a:solidFill>
                <a:schemeClr val="tx1"/>
              </a:solidFill>
              <a:round/>
              <a:headEnd/>
              <a:tailEnd type="triangle" w="med" len="med"/>
            </a:ln>
          </p:spPr>
          <p:txBody>
            <a:bodyPr/>
            <a:lstStyle/>
            <a:p>
              <a:endParaRPr lang="en-US" dirty="0">
                <a:latin typeface="Arial" pitchFamily="34" charset="0"/>
                <a:cs typeface="Arial" pitchFamily="34" charset="0"/>
              </a:endParaRPr>
            </a:p>
          </p:txBody>
        </p:sp>
      </p:grpSp>
      <p:sp>
        <p:nvSpPr>
          <p:cNvPr id="30" name="Footer Placeholder 29"/>
          <p:cNvSpPr>
            <a:spLocks noGrp="1"/>
          </p:cNvSpPr>
          <p:nvPr>
            <p:ph type="ftr" sz="quarter" idx="11"/>
          </p:nvPr>
        </p:nvSpPr>
        <p:spPr/>
        <p:txBody>
          <a:bodyPr/>
          <a:lstStyle/>
          <a:p>
            <a:r>
              <a:rPr lang="en-US" smtClean="0"/>
              <a:t>J. Leskovec, A. Rajaraman, J. Ullman: Mining of Massive Datasets, http://www.mmds.org </a:t>
            </a:r>
            <a:endParaRPr lang="en-US" dirty="0"/>
          </a:p>
        </p:txBody>
      </p:sp>
      <p:cxnSp>
        <p:nvCxnSpPr>
          <p:cNvPr id="8" name="Straight Connector 7"/>
          <p:cNvCxnSpPr/>
          <p:nvPr/>
        </p:nvCxnSpPr>
        <p:spPr>
          <a:xfrm>
            <a:off x="3505200" y="4576763"/>
            <a:ext cx="1295400"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11" name="Straight Connector 10"/>
          <p:cNvCxnSpPr/>
          <p:nvPr/>
        </p:nvCxnSpPr>
        <p:spPr>
          <a:xfrm>
            <a:off x="2895601" y="4756533"/>
            <a:ext cx="2514601" cy="0"/>
          </a:xfrm>
          <a:prstGeom prst="line">
            <a:avLst/>
          </a:prstGeom>
          <a:ln w="12700"/>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42347169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499"/>
                                          </p:stCondLst>
                                        </p:cTn>
                                        <p:tgtEl>
                                          <p:spTgt spid="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499"/>
                                          </p:stCondLst>
                                        </p:cTn>
                                        <p:tgtEl>
                                          <p:spTgt spid="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499"/>
                                          </p:stCondLst>
                                        </p:cTn>
                                        <p:tgtEl>
                                          <p:spTgt spid="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499"/>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pPr>
              <a:defRPr/>
            </a:pPr>
            <a:r>
              <a:rPr lang="en-US" u="sng" dirty="0" smtClean="0"/>
              <a:t>Analysis:</a:t>
            </a:r>
            <a:r>
              <a:rPr lang="en-US" dirty="0" smtClean="0"/>
              <a:t> Throwing Darts </a:t>
            </a:r>
            <a:r>
              <a:rPr lang="en-US" dirty="0"/>
              <a:t>(3)</a:t>
            </a:r>
          </a:p>
        </p:txBody>
      </p:sp>
      <p:sp>
        <p:nvSpPr>
          <p:cNvPr id="19460" name="Rectangle 3"/>
          <p:cNvSpPr>
            <a:spLocks noGrp="1" noChangeArrowheads="1"/>
          </p:cNvSpPr>
          <p:nvPr>
            <p:ph idx="1"/>
          </p:nvPr>
        </p:nvSpPr>
        <p:spPr/>
        <p:txBody>
          <a:bodyPr/>
          <a:lstStyle/>
          <a:p>
            <a:r>
              <a:rPr lang="en-US" b="1" dirty="0" smtClean="0">
                <a:solidFill>
                  <a:srgbClr val="0000FF"/>
                </a:solidFill>
              </a:rPr>
              <a:t>Fraction of 1s in the array B</a:t>
            </a:r>
            <a:r>
              <a:rPr lang="en-US" dirty="0" smtClean="0">
                <a:solidFill>
                  <a:srgbClr val="0000FF"/>
                </a:solidFill>
              </a:rPr>
              <a:t> </a:t>
            </a:r>
            <a:r>
              <a:rPr lang="en-US" b="1" dirty="0" smtClean="0"/>
              <a:t>=</a:t>
            </a:r>
            <a:br>
              <a:rPr lang="en-US" b="1" dirty="0" smtClean="0"/>
            </a:br>
            <a:r>
              <a:rPr lang="en-US" b="1" dirty="0"/>
              <a:t>=</a:t>
            </a:r>
            <a:r>
              <a:rPr lang="sl-SI" b="1" dirty="0" smtClean="0"/>
              <a:t> </a:t>
            </a:r>
            <a:r>
              <a:rPr lang="en-US" b="1" dirty="0" smtClean="0">
                <a:solidFill>
                  <a:srgbClr val="D60093"/>
                </a:solidFill>
              </a:rPr>
              <a:t>probability of false positive</a:t>
            </a:r>
            <a:r>
              <a:rPr lang="en-US" dirty="0" smtClean="0"/>
              <a:t> </a:t>
            </a:r>
            <a:r>
              <a:rPr lang="en-US" b="1" dirty="0" smtClean="0"/>
              <a:t>=</a:t>
            </a:r>
            <a:r>
              <a:rPr lang="en-US" dirty="0" smtClean="0"/>
              <a:t> </a:t>
            </a:r>
            <a:r>
              <a:rPr lang="en-US" b="1" dirty="0" smtClean="0"/>
              <a:t>1 – e</a:t>
            </a:r>
            <a:r>
              <a:rPr lang="en-US" b="1" baseline="30000" dirty="0" smtClean="0"/>
              <a:t>-m/n</a:t>
            </a:r>
            <a:endParaRPr lang="en-US" b="1" dirty="0" smtClean="0"/>
          </a:p>
          <a:p>
            <a:endParaRPr lang="en-US" dirty="0" smtClean="0">
              <a:solidFill>
                <a:srgbClr val="33CC33"/>
              </a:solidFill>
            </a:endParaRPr>
          </a:p>
          <a:p>
            <a:r>
              <a:rPr lang="en-US" b="1" dirty="0" smtClean="0">
                <a:solidFill>
                  <a:srgbClr val="0000FF"/>
                </a:solidFill>
              </a:rPr>
              <a:t>Example:</a:t>
            </a:r>
            <a:r>
              <a:rPr lang="en-US" dirty="0" smtClean="0"/>
              <a:t> </a:t>
            </a:r>
            <a:r>
              <a:rPr lang="en-US" b="1" dirty="0" smtClean="0"/>
              <a:t>10</a:t>
            </a:r>
            <a:r>
              <a:rPr lang="en-US" b="1" baseline="30000" dirty="0" smtClean="0"/>
              <a:t>9</a:t>
            </a:r>
            <a:r>
              <a:rPr lang="en-US" dirty="0" smtClean="0"/>
              <a:t> darts, </a:t>
            </a:r>
            <a:r>
              <a:rPr lang="en-US" b="1" dirty="0" smtClean="0"/>
              <a:t>8∙10</a:t>
            </a:r>
            <a:r>
              <a:rPr lang="en-US" b="1" baseline="30000" dirty="0" smtClean="0"/>
              <a:t>9</a:t>
            </a:r>
            <a:r>
              <a:rPr lang="en-US" dirty="0" smtClean="0"/>
              <a:t> targets</a:t>
            </a:r>
          </a:p>
          <a:p>
            <a:pPr lvl="1"/>
            <a:r>
              <a:rPr lang="en-US" dirty="0" smtClean="0">
                <a:ea typeface="ＭＳ Ｐゴシック" pitchFamily="34" charset="-128"/>
                <a:cs typeface="ＭＳ Ｐゴシック" pitchFamily="34" charset="-128"/>
              </a:rPr>
              <a:t>Fraction of </a:t>
            </a:r>
            <a:r>
              <a:rPr lang="en-US" b="1" dirty="0" smtClean="0">
                <a:ea typeface="ＭＳ Ｐゴシック" pitchFamily="34" charset="-128"/>
                <a:cs typeface="ＭＳ Ｐゴシック" pitchFamily="34" charset="-128"/>
              </a:rPr>
              <a:t>1s</a:t>
            </a:r>
            <a:r>
              <a:rPr lang="en-US" dirty="0" smtClean="0">
                <a:ea typeface="ＭＳ Ｐゴシック" pitchFamily="34" charset="-128"/>
                <a:cs typeface="ＭＳ Ｐゴシック" pitchFamily="34" charset="-128"/>
              </a:rPr>
              <a:t> in </a:t>
            </a:r>
            <a:r>
              <a:rPr lang="en-US" b="1" dirty="0" smtClean="0">
                <a:ea typeface="ＭＳ Ｐゴシック" pitchFamily="34" charset="-128"/>
                <a:cs typeface="ＭＳ Ｐゴシック" pitchFamily="34" charset="-128"/>
              </a:rPr>
              <a:t>B = 1 – e</a:t>
            </a:r>
            <a:r>
              <a:rPr lang="en-US" b="1" baseline="30000" dirty="0" smtClean="0">
                <a:ea typeface="ＭＳ Ｐゴシック" pitchFamily="34" charset="-128"/>
                <a:cs typeface="ＭＳ Ｐゴシック" pitchFamily="34" charset="-128"/>
              </a:rPr>
              <a:t>-1/8</a:t>
            </a:r>
            <a:r>
              <a:rPr lang="en-US" b="1" dirty="0" smtClean="0">
                <a:ea typeface="ＭＳ Ｐゴシック" pitchFamily="34" charset="-128"/>
                <a:cs typeface="ＭＳ Ｐゴシック" pitchFamily="34" charset="-128"/>
              </a:rPr>
              <a:t> = 0.1175</a:t>
            </a:r>
          </a:p>
          <a:p>
            <a:pPr lvl="2"/>
            <a:r>
              <a:rPr lang="en-US" dirty="0" smtClean="0">
                <a:ea typeface="ＭＳ Ｐゴシック" pitchFamily="34" charset="-128"/>
                <a:cs typeface="ＭＳ Ｐゴシック" pitchFamily="34" charset="-128"/>
              </a:rPr>
              <a:t>Compare with our earlier estimate: </a:t>
            </a:r>
            <a:r>
              <a:rPr lang="en-US" b="1" dirty="0" smtClean="0">
                <a:ea typeface="ＭＳ Ｐゴシック" pitchFamily="34" charset="-128"/>
                <a:cs typeface="ＭＳ Ｐゴシック" pitchFamily="34" charset="-128"/>
              </a:rPr>
              <a:t>1/8 = 0.125</a:t>
            </a:r>
          </a:p>
        </p:txBody>
      </p:sp>
      <p:sp>
        <p:nvSpPr>
          <p:cNvPr id="19458" name="Slide Number Placeholder 5"/>
          <p:cNvSpPr>
            <a:spLocks noGrp="1"/>
          </p:cNvSpPr>
          <p:nvPr>
            <p:ph type="sldNum" sz="quarter" idx="12"/>
          </p:nvPr>
        </p:nvSpPr>
        <p:spPr bwMode="auto">
          <a:noFill/>
          <a:ln>
            <a:miter lim="800000"/>
            <a:headEnd/>
            <a:tailEnd/>
          </a:ln>
        </p:spPr>
        <p:txBody>
          <a:bodyPr/>
          <a:lstStyle/>
          <a:p>
            <a:fld id="{0B323438-2B68-4407-8A2F-891BDB0C5E2A}" type="slidenum">
              <a:rPr lang="en-US" smtClean="0">
                <a:latin typeface="Calibri" pitchFamily="34" charset="0"/>
                <a:ea typeface="ＭＳ Ｐゴシック" pitchFamily="34" charset="-128"/>
              </a:rPr>
              <a:pPr/>
              <a:t>24</a:t>
            </a:fld>
            <a:endParaRPr lang="en-US" dirty="0" smtClean="0">
              <a:latin typeface="Calibri" pitchFamily="34" charset="0"/>
              <a:ea typeface="ＭＳ Ｐゴシック" pitchFamily="34" charset="-128"/>
            </a:endParaRPr>
          </a:p>
        </p:txBody>
      </p:sp>
      <p:sp>
        <p:nvSpPr>
          <p:cNvPr id="6" name="Footer Placeholder 5"/>
          <p:cNvSpPr>
            <a:spLocks noGrp="1"/>
          </p:cNvSpPr>
          <p:nvPr>
            <p:ph type="ftr" sz="quarter" idx="11"/>
          </p:nvPr>
        </p:nvSpPr>
        <p:spPr/>
        <p:txBody>
          <a:bodyPr/>
          <a:lstStyle/>
          <a:p>
            <a:r>
              <a:rPr lang="en-US" smtClean="0"/>
              <a:t>J. Leskovec, A. Rajaraman, J. Ullman: Mining of Massive Datasets, http://www.mmds.org </a:t>
            </a:r>
            <a:endParaRPr lang="en-US" dirty="0"/>
          </a:p>
        </p:txBody>
      </p:sp>
    </p:spTree>
    <p:extLst>
      <p:ext uri="{BB962C8B-B14F-4D97-AF65-F5344CB8AC3E}">
        <p14:creationId xmlns:p14="http://schemas.microsoft.com/office/powerpoint/2010/main" val="14126892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460">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9460">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9460">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Bloom Filter</a:t>
            </a:r>
            <a:endParaRPr lang="en-US" dirty="0"/>
          </a:p>
        </p:txBody>
      </p:sp>
      <p:sp>
        <p:nvSpPr>
          <p:cNvPr id="20483" name="Content Placeholder 2"/>
          <p:cNvSpPr>
            <a:spLocks noGrp="1"/>
          </p:cNvSpPr>
          <p:nvPr>
            <p:ph idx="1"/>
          </p:nvPr>
        </p:nvSpPr>
        <p:spPr>
          <a:xfrm>
            <a:off x="457200" y="1295400"/>
            <a:ext cx="8534400" cy="5410200"/>
          </a:xfrm>
        </p:spPr>
        <p:txBody>
          <a:bodyPr>
            <a:normAutofit/>
          </a:bodyPr>
          <a:lstStyle/>
          <a:p>
            <a:r>
              <a:rPr lang="en-US" dirty="0" smtClean="0"/>
              <a:t>Consider: </a:t>
            </a:r>
            <a:r>
              <a:rPr lang="en-US" b="1" dirty="0" smtClean="0"/>
              <a:t>|S| = </a:t>
            </a:r>
            <a:r>
              <a:rPr lang="en-US" b="1" i="1" dirty="0" smtClean="0"/>
              <a:t>m</a:t>
            </a:r>
            <a:r>
              <a:rPr lang="en-US" b="1" dirty="0" smtClean="0"/>
              <a:t>, |B| = </a:t>
            </a:r>
            <a:r>
              <a:rPr lang="en-US" b="1" i="1" dirty="0" smtClean="0"/>
              <a:t>n</a:t>
            </a:r>
            <a:endParaRPr lang="en-US" sz="2800" b="1" i="1" dirty="0" smtClean="0">
              <a:solidFill>
                <a:srgbClr val="008000"/>
              </a:solidFill>
            </a:endParaRPr>
          </a:p>
          <a:p>
            <a:r>
              <a:rPr lang="en-US" dirty="0" smtClean="0">
                <a:solidFill>
                  <a:srgbClr val="0000FF"/>
                </a:solidFill>
              </a:rPr>
              <a:t>Use </a:t>
            </a:r>
            <a:r>
              <a:rPr lang="en-US" b="1" i="1" dirty="0" smtClean="0">
                <a:solidFill>
                  <a:srgbClr val="0000FF"/>
                </a:solidFill>
              </a:rPr>
              <a:t>k</a:t>
            </a:r>
            <a:r>
              <a:rPr lang="en-US" dirty="0" smtClean="0">
                <a:solidFill>
                  <a:srgbClr val="0000FF"/>
                </a:solidFill>
              </a:rPr>
              <a:t> independent hash functions </a:t>
            </a:r>
            <a:r>
              <a:rPr lang="en-US" b="1" i="1" dirty="0" smtClean="0">
                <a:solidFill>
                  <a:srgbClr val="0000FF"/>
                </a:solidFill>
              </a:rPr>
              <a:t>h</a:t>
            </a:r>
            <a:r>
              <a:rPr lang="en-US" b="1" i="1" baseline="-25000" dirty="0" smtClean="0">
                <a:solidFill>
                  <a:srgbClr val="0000FF"/>
                </a:solidFill>
              </a:rPr>
              <a:t>1 </a:t>
            </a:r>
            <a:r>
              <a:rPr lang="en-US" b="1" i="1" dirty="0" smtClean="0">
                <a:solidFill>
                  <a:srgbClr val="0000FF"/>
                </a:solidFill>
              </a:rPr>
              <a:t>,…, </a:t>
            </a:r>
            <a:r>
              <a:rPr lang="en-US" b="1" i="1" dirty="0" err="1" smtClean="0">
                <a:solidFill>
                  <a:srgbClr val="0000FF"/>
                </a:solidFill>
              </a:rPr>
              <a:t>h</a:t>
            </a:r>
            <a:r>
              <a:rPr lang="en-US" b="1" i="1" baseline="-25000" dirty="0" err="1" smtClean="0">
                <a:solidFill>
                  <a:srgbClr val="0000FF"/>
                </a:solidFill>
              </a:rPr>
              <a:t>k</a:t>
            </a:r>
            <a:endParaRPr lang="en-US" b="1" i="1" baseline="-25000" dirty="0" smtClean="0">
              <a:solidFill>
                <a:srgbClr val="0000FF"/>
              </a:solidFill>
            </a:endParaRPr>
          </a:p>
          <a:p>
            <a:r>
              <a:rPr lang="en-US" b="1" dirty="0" smtClean="0">
                <a:solidFill>
                  <a:srgbClr val="D60093"/>
                </a:solidFill>
              </a:rPr>
              <a:t>Initialization:</a:t>
            </a:r>
          </a:p>
          <a:p>
            <a:pPr lvl="1"/>
            <a:r>
              <a:rPr lang="en-US" dirty="0" smtClean="0"/>
              <a:t>Set </a:t>
            </a:r>
            <a:r>
              <a:rPr lang="en-US" b="1" dirty="0" smtClean="0"/>
              <a:t>B </a:t>
            </a:r>
            <a:r>
              <a:rPr lang="en-US" dirty="0" smtClean="0"/>
              <a:t>to all </a:t>
            </a:r>
            <a:r>
              <a:rPr lang="en-US" b="1" dirty="0" smtClean="0"/>
              <a:t>0s</a:t>
            </a:r>
          </a:p>
          <a:p>
            <a:pPr lvl="1"/>
            <a:r>
              <a:rPr lang="en-US" dirty="0" smtClean="0"/>
              <a:t>Hash each element </a:t>
            </a:r>
            <a:r>
              <a:rPr lang="en-US" b="1" i="1" dirty="0" smtClean="0"/>
              <a:t>s</a:t>
            </a:r>
            <a:r>
              <a:rPr lang="en-US" b="1" i="1" dirty="0" smtClean="0">
                <a:sym typeface="Symbol"/>
              </a:rPr>
              <a:t> </a:t>
            </a:r>
            <a:r>
              <a:rPr lang="en-US" b="1" i="1" dirty="0" smtClean="0"/>
              <a:t>S</a:t>
            </a:r>
            <a:r>
              <a:rPr lang="en-US" dirty="0" smtClean="0"/>
              <a:t> using each hash function </a:t>
            </a:r>
            <a:r>
              <a:rPr lang="en-US" b="1" i="1" dirty="0" smtClean="0"/>
              <a:t>h</a:t>
            </a:r>
            <a:r>
              <a:rPr lang="en-US" b="1" i="1" baseline="-25000" dirty="0" smtClean="0"/>
              <a:t>i</a:t>
            </a:r>
            <a:r>
              <a:rPr lang="en-US" dirty="0" smtClean="0"/>
              <a:t>, set </a:t>
            </a:r>
            <a:r>
              <a:rPr lang="en-US" b="1" dirty="0" smtClean="0">
                <a:solidFill>
                  <a:srgbClr val="0000FF"/>
                </a:solidFill>
              </a:rPr>
              <a:t>B[</a:t>
            </a:r>
            <a:r>
              <a:rPr lang="en-US" b="1" i="1" dirty="0" smtClean="0">
                <a:solidFill>
                  <a:srgbClr val="0000FF"/>
                </a:solidFill>
              </a:rPr>
              <a:t>h</a:t>
            </a:r>
            <a:r>
              <a:rPr lang="en-US" b="1" i="1" baseline="-25000" dirty="0" smtClean="0">
                <a:solidFill>
                  <a:srgbClr val="0000FF"/>
                </a:solidFill>
              </a:rPr>
              <a:t>i</a:t>
            </a:r>
            <a:r>
              <a:rPr lang="en-US" b="1" i="1" dirty="0" smtClean="0">
                <a:solidFill>
                  <a:srgbClr val="0000FF"/>
                </a:solidFill>
              </a:rPr>
              <a:t>(s)</a:t>
            </a:r>
            <a:r>
              <a:rPr lang="en-US" b="1" dirty="0" smtClean="0">
                <a:solidFill>
                  <a:srgbClr val="0000FF"/>
                </a:solidFill>
              </a:rPr>
              <a:t>] = 1</a:t>
            </a:r>
            <a:r>
              <a:rPr lang="en-US" dirty="0" smtClean="0"/>
              <a:t>   (for each </a:t>
            </a:r>
            <a:r>
              <a:rPr lang="en-US" b="1" i="1" dirty="0" smtClean="0"/>
              <a:t>i = 1,.., k</a:t>
            </a:r>
            <a:r>
              <a:rPr lang="en-US" dirty="0" smtClean="0"/>
              <a:t>)</a:t>
            </a:r>
          </a:p>
          <a:p>
            <a:r>
              <a:rPr lang="en-US" b="1" dirty="0" smtClean="0">
                <a:solidFill>
                  <a:srgbClr val="D60093"/>
                </a:solidFill>
              </a:rPr>
              <a:t>Run-time:</a:t>
            </a:r>
          </a:p>
          <a:p>
            <a:pPr lvl="1"/>
            <a:r>
              <a:rPr lang="en-US" dirty="0" smtClean="0"/>
              <a:t>When a stream element with key </a:t>
            </a:r>
            <a:r>
              <a:rPr lang="en-US" b="1" i="1" dirty="0" smtClean="0"/>
              <a:t>x</a:t>
            </a:r>
            <a:r>
              <a:rPr lang="en-US" dirty="0" smtClean="0"/>
              <a:t> arrives</a:t>
            </a:r>
          </a:p>
          <a:p>
            <a:pPr lvl="2"/>
            <a:r>
              <a:rPr lang="en-US" dirty="0" smtClean="0">
                <a:ea typeface="ＭＳ Ｐゴシック" pitchFamily="34" charset="-128"/>
                <a:cs typeface="ＭＳ Ｐゴシック" pitchFamily="34" charset="-128"/>
              </a:rPr>
              <a:t>If </a:t>
            </a:r>
            <a:r>
              <a:rPr lang="en-US" b="1" dirty="0" smtClean="0">
                <a:solidFill>
                  <a:srgbClr val="0000FF"/>
                </a:solidFill>
                <a:ea typeface="ＭＳ Ｐゴシック" pitchFamily="34" charset="-128"/>
                <a:cs typeface="ＭＳ Ｐゴシック" pitchFamily="34" charset="-128"/>
              </a:rPr>
              <a:t>B[</a:t>
            </a:r>
            <a:r>
              <a:rPr lang="en-US" b="1" i="1" dirty="0" smtClean="0">
                <a:solidFill>
                  <a:srgbClr val="0000FF"/>
                </a:solidFill>
                <a:ea typeface="ＭＳ Ｐゴシック" pitchFamily="34" charset="-128"/>
                <a:cs typeface="ＭＳ Ｐゴシック" pitchFamily="34" charset="-128"/>
              </a:rPr>
              <a:t>h</a:t>
            </a:r>
            <a:r>
              <a:rPr lang="en-US" b="1" i="1" baseline="-25000" dirty="0" smtClean="0">
                <a:solidFill>
                  <a:srgbClr val="0000FF"/>
                </a:solidFill>
                <a:ea typeface="ＭＳ Ｐゴシック" pitchFamily="34" charset="-128"/>
                <a:cs typeface="ＭＳ Ｐゴシック" pitchFamily="34" charset="-128"/>
              </a:rPr>
              <a:t>i</a:t>
            </a:r>
            <a:r>
              <a:rPr lang="en-US" b="1" i="1" dirty="0" smtClean="0">
                <a:solidFill>
                  <a:srgbClr val="0000FF"/>
                </a:solidFill>
                <a:ea typeface="ＭＳ Ｐゴシック" pitchFamily="34" charset="-128"/>
                <a:cs typeface="ＭＳ Ｐゴシック" pitchFamily="34" charset="-128"/>
              </a:rPr>
              <a:t>(x)</a:t>
            </a:r>
            <a:r>
              <a:rPr lang="en-US" b="1" dirty="0" smtClean="0">
                <a:solidFill>
                  <a:srgbClr val="0000FF"/>
                </a:solidFill>
                <a:ea typeface="ＭＳ Ｐゴシック" pitchFamily="34" charset="-128"/>
                <a:cs typeface="ＭＳ Ｐゴシック" pitchFamily="34" charset="-128"/>
              </a:rPr>
              <a:t>] = 1</a:t>
            </a:r>
            <a:r>
              <a:rPr lang="en-US" dirty="0" smtClean="0">
                <a:ea typeface="ＭＳ Ｐゴシック" pitchFamily="34" charset="-128"/>
                <a:cs typeface="ＭＳ Ｐゴシック" pitchFamily="34" charset="-128"/>
              </a:rPr>
              <a:t> </a:t>
            </a:r>
            <a:r>
              <a:rPr lang="en-US" b="1" u="sng" dirty="0" smtClean="0">
                <a:solidFill>
                  <a:srgbClr val="D60093"/>
                </a:solidFill>
                <a:ea typeface="ＭＳ Ｐゴシック" pitchFamily="34" charset="-128"/>
                <a:cs typeface="ＭＳ Ｐゴシック" pitchFamily="34" charset="-128"/>
              </a:rPr>
              <a:t>for all</a:t>
            </a:r>
            <a:r>
              <a:rPr lang="en-US" dirty="0" smtClean="0">
                <a:ea typeface="ＭＳ Ｐゴシック" pitchFamily="34" charset="-128"/>
                <a:cs typeface="ＭＳ Ｐゴシック" pitchFamily="34" charset="-128"/>
              </a:rPr>
              <a:t> </a:t>
            </a:r>
            <a:r>
              <a:rPr lang="en-US" b="1" i="1" dirty="0" smtClean="0">
                <a:solidFill>
                  <a:srgbClr val="0000FF"/>
                </a:solidFill>
                <a:ea typeface="ＭＳ Ｐゴシック" pitchFamily="34" charset="-128"/>
                <a:cs typeface="ＭＳ Ｐゴシック" pitchFamily="34" charset="-128"/>
              </a:rPr>
              <a:t>i </a:t>
            </a:r>
            <a:r>
              <a:rPr lang="en-US" b="1" dirty="0" smtClean="0">
                <a:solidFill>
                  <a:srgbClr val="0000FF"/>
                </a:solidFill>
                <a:ea typeface="ＭＳ Ｐゴシック" pitchFamily="34" charset="-128"/>
                <a:cs typeface="ＭＳ Ｐゴシック" pitchFamily="34" charset="-128"/>
              </a:rPr>
              <a:t>= 1,..., </a:t>
            </a:r>
            <a:r>
              <a:rPr lang="en-US" b="1" i="1" dirty="0" smtClean="0">
                <a:solidFill>
                  <a:srgbClr val="0000FF"/>
                </a:solidFill>
                <a:ea typeface="ＭＳ Ｐゴシック" pitchFamily="34" charset="-128"/>
                <a:cs typeface="ＭＳ Ｐゴシック" pitchFamily="34" charset="-128"/>
              </a:rPr>
              <a:t>k</a:t>
            </a:r>
            <a:r>
              <a:rPr lang="en-US" dirty="0" smtClean="0">
                <a:ea typeface="ＭＳ Ｐゴシック" pitchFamily="34" charset="-128"/>
                <a:cs typeface="ＭＳ Ｐゴシック" pitchFamily="34" charset="-128"/>
              </a:rPr>
              <a:t> then declare that </a:t>
            </a:r>
            <a:r>
              <a:rPr lang="en-US" b="1" i="1" dirty="0" smtClean="0">
                <a:ea typeface="ＭＳ Ｐゴシック" pitchFamily="34" charset="-128"/>
                <a:cs typeface="ＭＳ Ｐゴシック" pitchFamily="34" charset="-128"/>
              </a:rPr>
              <a:t>x</a:t>
            </a:r>
            <a:r>
              <a:rPr lang="en-US" dirty="0" smtClean="0">
                <a:ea typeface="ＭＳ Ｐゴシック" pitchFamily="34" charset="-128"/>
                <a:cs typeface="ＭＳ Ｐゴシック" pitchFamily="34" charset="-128"/>
              </a:rPr>
              <a:t> is in</a:t>
            </a:r>
            <a:r>
              <a:rPr lang="en-US" b="1" dirty="0" smtClean="0">
                <a:ea typeface="ＭＳ Ｐゴシック" pitchFamily="34" charset="-128"/>
                <a:cs typeface="ＭＳ Ｐゴシック" pitchFamily="34" charset="-128"/>
              </a:rPr>
              <a:t> </a:t>
            </a:r>
            <a:r>
              <a:rPr lang="en-US" b="1" i="1" dirty="0" smtClean="0">
                <a:ea typeface="ＭＳ Ｐゴシック" pitchFamily="34" charset="-128"/>
                <a:cs typeface="ＭＳ Ｐゴシック" pitchFamily="34" charset="-128"/>
              </a:rPr>
              <a:t>S</a:t>
            </a:r>
          </a:p>
          <a:p>
            <a:pPr lvl="3"/>
            <a:r>
              <a:rPr lang="en-US" dirty="0" smtClean="0">
                <a:ea typeface="ＭＳ Ｐゴシック" pitchFamily="34" charset="-128"/>
                <a:cs typeface="ＭＳ Ｐゴシック" pitchFamily="34" charset="-128"/>
              </a:rPr>
              <a:t>That is, </a:t>
            </a:r>
            <a:r>
              <a:rPr lang="en-US" b="1" i="1" dirty="0" smtClean="0">
                <a:ea typeface="ＭＳ Ｐゴシック" pitchFamily="34" charset="-128"/>
                <a:cs typeface="ＭＳ Ｐゴシック" pitchFamily="34" charset="-128"/>
              </a:rPr>
              <a:t>x</a:t>
            </a:r>
            <a:r>
              <a:rPr lang="en-US" dirty="0" smtClean="0">
                <a:ea typeface="ＭＳ Ｐゴシック" pitchFamily="34" charset="-128"/>
                <a:cs typeface="ＭＳ Ｐゴシック" pitchFamily="34" charset="-128"/>
              </a:rPr>
              <a:t> hashes to a bucket set to </a:t>
            </a:r>
            <a:r>
              <a:rPr lang="en-US" b="1" dirty="0" smtClean="0">
                <a:ea typeface="ＭＳ Ｐゴシック" pitchFamily="34" charset="-128"/>
                <a:cs typeface="ＭＳ Ｐゴシック" pitchFamily="34" charset="-128"/>
              </a:rPr>
              <a:t>1 </a:t>
            </a:r>
            <a:r>
              <a:rPr lang="en-US" dirty="0" smtClean="0">
                <a:ea typeface="ＭＳ Ｐゴシック" pitchFamily="34" charset="-128"/>
                <a:cs typeface="ＭＳ Ｐゴシック" pitchFamily="34" charset="-128"/>
              </a:rPr>
              <a:t>for every hash function </a:t>
            </a:r>
            <a:r>
              <a:rPr lang="en-US" b="1" i="1" dirty="0" smtClean="0">
                <a:ea typeface="ＭＳ Ｐゴシック" pitchFamily="34" charset="-128"/>
                <a:cs typeface="ＭＳ Ｐゴシック" pitchFamily="34" charset="-128"/>
              </a:rPr>
              <a:t>h</a:t>
            </a:r>
            <a:r>
              <a:rPr lang="en-US" b="1" i="1" baseline="-25000" dirty="0" smtClean="0">
                <a:ea typeface="ＭＳ Ｐゴシック" pitchFamily="34" charset="-128"/>
                <a:cs typeface="ＭＳ Ｐゴシック" pitchFamily="34" charset="-128"/>
              </a:rPr>
              <a:t>i</a:t>
            </a:r>
            <a:r>
              <a:rPr lang="en-US" b="1" i="1" dirty="0" smtClean="0"/>
              <a:t>(x)</a:t>
            </a:r>
            <a:endParaRPr lang="en-US" b="1" i="1" baseline="-25000" dirty="0" smtClean="0">
              <a:ea typeface="ＭＳ Ｐゴシック" pitchFamily="34" charset="-128"/>
              <a:cs typeface="ＭＳ Ｐゴシック" pitchFamily="34" charset="-128"/>
            </a:endParaRPr>
          </a:p>
          <a:p>
            <a:pPr lvl="2"/>
            <a:r>
              <a:rPr lang="en-US" dirty="0" smtClean="0">
                <a:ea typeface="ＭＳ Ｐゴシック" pitchFamily="34" charset="-128"/>
                <a:cs typeface="ＭＳ Ｐゴシック" pitchFamily="34" charset="-128"/>
              </a:rPr>
              <a:t>Otherwise discard the element </a:t>
            </a:r>
            <a:r>
              <a:rPr lang="en-US" b="1" i="1" dirty="0" smtClean="0">
                <a:ea typeface="ＭＳ Ｐゴシック" pitchFamily="34" charset="-128"/>
                <a:cs typeface="ＭＳ Ｐゴシック" pitchFamily="34" charset="-128"/>
              </a:rPr>
              <a:t>x</a:t>
            </a:r>
          </a:p>
        </p:txBody>
      </p:sp>
      <p:sp>
        <p:nvSpPr>
          <p:cNvPr id="5" name="Footer Placeholder 4"/>
          <p:cNvSpPr>
            <a:spLocks noGrp="1"/>
          </p:cNvSpPr>
          <p:nvPr>
            <p:ph type="ftr" sz="quarter" idx="11"/>
          </p:nvPr>
        </p:nvSpPr>
        <p:spPr/>
        <p:txBody>
          <a:bodyPr/>
          <a:lstStyle/>
          <a:p>
            <a:pPr>
              <a:defRPr/>
            </a:pPr>
            <a:r>
              <a:rPr lang="nn-NO" smtClean="0"/>
              <a:t>J. Leskovec, A. Rajaraman, J. Ullman: Mining of Massive Datasets, http://www.mmds.org </a:t>
            </a:r>
            <a:endParaRPr lang="en-US" dirty="0"/>
          </a:p>
        </p:txBody>
      </p:sp>
      <p:sp>
        <p:nvSpPr>
          <p:cNvPr id="20486" name="Slide Number Placeholder 5"/>
          <p:cNvSpPr>
            <a:spLocks noGrp="1"/>
          </p:cNvSpPr>
          <p:nvPr>
            <p:ph type="sldNum" sz="quarter" idx="12"/>
          </p:nvPr>
        </p:nvSpPr>
        <p:spPr bwMode="auto">
          <a:noFill/>
          <a:ln>
            <a:miter lim="800000"/>
            <a:headEnd/>
            <a:tailEnd/>
          </a:ln>
        </p:spPr>
        <p:txBody>
          <a:bodyPr/>
          <a:lstStyle/>
          <a:p>
            <a:fld id="{68AC50E9-5C52-4278-A61F-EF38E389DB43}" type="slidenum">
              <a:rPr lang="en-US" smtClean="0">
                <a:latin typeface="Calibri" pitchFamily="34" charset="0"/>
                <a:ea typeface="ＭＳ Ｐゴシック" pitchFamily="34" charset="-128"/>
              </a:rPr>
              <a:pPr/>
              <a:t>25</a:t>
            </a:fld>
            <a:endParaRPr lang="en-US" dirty="0" smtClean="0">
              <a:latin typeface="Calibri" pitchFamily="34" charset="0"/>
              <a:ea typeface="ＭＳ Ｐゴシック" pitchFamily="34" charset="-128"/>
            </a:endParaRPr>
          </a:p>
        </p:txBody>
      </p:sp>
      <p:sp>
        <p:nvSpPr>
          <p:cNvPr id="3" name="TextBox 2"/>
          <p:cNvSpPr txBox="1"/>
          <p:nvPr/>
        </p:nvSpPr>
        <p:spPr>
          <a:xfrm>
            <a:off x="7062123" y="3886200"/>
            <a:ext cx="2005677" cy="646331"/>
          </a:xfrm>
          <a:prstGeom prst="rect">
            <a:avLst/>
          </a:prstGeom>
          <a:noFill/>
        </p:spPr>
        <p:txBody>
          <a:bodyPr wrap="none" rtlCol="0">
            <a:spAutoFit/>
          </a:bodyPr>
          <a:lstStyle/>
          <a:p>
            <a:r>
              <a:rPr lang="en-US" dirty="0">
                <a:solidFill>
                  <a:srgbClr val="008000"/>
                </a:solidFill>
                <a:latin typeface="Arial" pitchFamily="34" charset="0"/>
                <a:cs typeface="Arial" pitchFamily="34" charset="0"/>
              </a:rPr>
              <a:t>(</a:t>
            </a:r>
            <a:r>
              <a:rPr lang="en-US" b="1" dirty="0">
                <a:solidFill>
                  <a:srgbClr val="008000"/>
                </a:solidFill>
                <a:latin typeface="Arial" pitchFamily="34" charset="0"/>
                <a:cs typeface="Arial" pitchFamily="34" charset="0"/>
              </a:rPr>
              <a:t>note:</a:t>
            </a:r>
            <a:r>
              <a:rPr lang="en-US" dirty="0">
                <a:solidFill>
                  <a:srgbClr val="008000"/>
                </a:solidFill>
                <a:latin typeface="Arial" pitchFamily="34" charset="0"/>
                <a:cs typeface="Arial" pitchFamily="34" charset="0"/>
              </a:rPr>
              <a:t> </a:t>
            </a:r>
            <a:r>
              <a:rPr lang="en-US" dirty="0" smtClean="0">
                <a:solidFill>
                  <a:srgbClr val="008000"/>
                </a:solidFill>
                <a:latin typeface="Arial" pitchFamily="34" charset="0"/>
                <a:cs typeface="Arial" pitchFamily="34" charset="0"/>
              </a:rPr>
              <a:t>we have a </a:t>
            </a:r>
            <a:br>
              <a:rPr lang="en-US" dirty="0" smtClean="0">
                <a:solidFill>
                  <a:srgbClr val="008000"/>
                </a:solidFill>
                <a:latin typeface="Arial" pitchFamily="34" charset="0"/>
                <a:cs typeface="Arial" pitchFamily="34" charset="0"/>
              </a:rPr>
            </a:br>
            <a:r>
              <a:rPr lang="en-US" dirty="0" smtClean="0">
                <a:solidFill>
                  <a:srgbClr val="008000"/>
                </a:solidFill>
                <a:latin typeface="Arial" pitchFamily="34" charset="0"/>
                <a:cs typeface="Arial" pitchFamily="34" charset="0"/>
              </a:rPr>
              <a:t>single </a:t>
            </a:r>
            <a:r>
              <a:rPr lang="en-US" dirty="0">
                <a:solidFill>
                  <a:srgbClr val="008000"/>
                </a:solidFill>
                <a:latin typeface="Arial" pitchFamily="34" charset="0"/>
                <a:cs typeface="Arial" pitchFamily="34" charset="0"/>
              </a:rPr>
              <a:t>array B!)</a:t>
            </a:r>
            <a:endParaRPr lang="en-US" dirty="0" smtClean="0">
              <a:latin typeface="Arial" pitchFamily="34" charset="0"/>
              <a:cs typeface="Arial" pitchFamily="34" charset="0"/>
            </a:endParaRPr>
          </a:p>
        </p:txBody>
      </p:sp>
    </p:spTree>
    <p:extLst>
      <p:ext uri="{BB962C8B-B14F-4D97-AF65-F5344CB8AC3E}">
        <p14:creationId xmlns:p14="http://schemas.microsoft.com/office/powerpoint/2010/main" val="6722523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48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48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048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0483">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0483">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0483">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0483">
                                            <p:txEl>
                                              <p:pRg st="8" end="8"/>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048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Bloom Filter -- Analysis</a:t>
            </a:r>
            <a:endParaRPr lang="en-US" dirty="0"/>
          </a:p>
        </p:txBody>
      </p:sp>
      <p:sp>
        <p:nvSpPr>
          <p:cNvPr id="3" name="Content Placeholder 2"/>
          <p:cNvSpPr>
            <a:spLocks noGrp="1"/>
          </p:cNvSpPr>
          <p:nvPr>
            <p:ph idx="1"/>
          </p:nvPr>
        </p:nvSpPr>
        <p:spPr/>
        <p:txBody>
          <a:bodyPr/>
          <a:lstStyle/>
          <a:p>
            <a:r>
              <a:rPr lang="en-US" b="1" dirty="0" smtClean="0">
                <a:solidFill>
                  <a:srgbClr val="D60093"/>
                </a:solidFill>
              </a:rPr>
              <a:t>What fraction of the bit vector B are 1s?</a:t>
            </a:r>
          </a:p>
          <a:p>
            <a:pPr lvl="1"/>
            <a:r>
              <a:rPr lang="en-US" dirty="0" smtClean="0">
                <a:ea typeface="ＭＳ Ｐゴシック" pitchFamily="34" charset="-128"/>
                <a:cs typeface="ＭＳ Ｐゴシック" pitchFamily="34" charset="-128"/>
              </a:rPr>
              <a:t>Throwing </a:t>
            </a:r>
            <a:r>
              <a:rPr lang="en-US" b="1" i="1" dirty="0" smtClean="0">
                <a:ea typeface="ＭＳ Ｐゴシック" pitchFamily="34" charset="-128"/>
                <a:cs typeface="ＭＳ Ｐゴシック" pitchFamily="34" charset="-128"/>
              </a:rPr>
              <a:t>k∙m</a:t>
            </a:r>
            <a:r>
              <a:rPr lang="en-US" dirty="0" smtClean="0">
                <a:ea typeface="ＭＳ Ｐゴシック" pitchFamily="34" charset="-128"/>
                <a:cs typeface="ＭＳ Ｐゴシック" pitchFamily="34" charset="-128"/>
              </a:rPr>
              <a:t> darts at </a:t>
            </a:r>
            <a:r>
              <a:rPr lang="en-US" b="1" i="1" dirty="0" smtClean="0">
                <a:ea typeface="ＭＳ Ｐゴシック" pitchFamily="34" charset="-128"/>
                <a:cs typeface="ＭＳ Ｐゴシック" pitchFamily="34" charset="-128"/>
              </a:rPr>
              <a:t>n</a:t>
            </a:r>
            <a:r>
              <a:rPr lang="en-US" dirty="0" smtClean="0">
                <a:ea typeface="ＭＳ Ｐゴシック" pitchFamily="34" charset="-128"/>
                <a:cs typeface="ＭＳ Ｐゴシック" pitchFamily="34" charset="-128"/>
              </a:rPr>
              <a:t> targets</a:t>
            </a:r>
          </a:p>
          <a:p>
            <a:pPr lvl="1"/>
            <a:r>
              <a:rPr lang="en-US" dirty="0" smtClean="0">
                <a:ea typeface="ＭＳ Ｐゴシック" pitchFamily="34" charset="-128"/>
                <a:cs typeface="ＭＳ Ｐゴシック" pitchFamily="34" charset="-128"/>
              </a:rPr>
              <a:t>So fraction of </a:t>
            </a:r>
            <a:r>
              <a:rPr lang="en-US" b="1" dirty="0" smtClean="0">
                <a:ea typeface="ＭＳ Ｐゴシック" pitchFamily="34" charset="-128"/>
                <a:cs typeface="ＭＳ Ｐゴシック" pitchFamily="34" charset="-128"/>
              </a:rPr>
              <a:t>1</a:t>
            </a:r>
            <a:r>
              <a:rPr lang="en-US" dirty="0" smtClean="0">
                <a:ea typeface="ＭＳ Ｐゴシック" pitchFamily="34" charset="-128"/>
                <a:cs typeface="ＭＳ Ｐゴシック" pitchFamily="34" charset="-128"/>
              </a:rPr>
              <a:t>s is </a:t>
            </a:r>
            <a:r>
              <a:rPr lang="en-US" b="1" i="1" dirty="0" smtClean="0">
                <a:solidFill>
                  <a:srgbClr val="0000FF"/>
                </a:solidFill>
                <a:ea typeface="ＭＳ Ｐゴシック" pitchFamily="34" charset="-128"/>
                <a:cs typeface="ＭＳ Ｐゴシック" pitchFamily="34" charset="-128"/>
              </a:rPr>
              <a:t>(1 – e</a:t>
            </a:r>
            <a:r>
              <a:rPr lang="en-US" b="1" i="1" baseline="30000" dirty="0" smtClean="0">
                <a:solidFill>
                  <a:srgbClr val="0000FF"/>
                </a:solidFill>
                <a:ea typeface="ＭＳ Ｐゴシック" pitchFamily="34" charset="-128"/>
                <a:cs typeface="ＭＳ Ｐゴシック" pitchFamily="34" charset="-128"/>
              </a:rPr>
              <a:t>-km/n</a:t>
            </a:r>
            <a:r>
              <a:rPr lang="en-US" b="1" i="1" dirty="0" smtClean="0">
                <a:solidFill>
                  <a:srgbClr val="0000FF"/>
                </a:solidFill>
                <a:ea typeface="ＭＳ Ｐゴシック" pitchFamily="34" charset="-128"/>
                <a:cs typeface="ＭＳ Ｐゴシック" pitchFamily="34" charset="-128"/>
              </a:rPr>
              <a:t>)</a:t>
            </a:r>
          </a:p>
          <a:p>
            <a:pPr lvl="8"/>
            <a:endParaRPr lang="en-US" dirty="0" smtClean="0">
              <a:ea typeface="ＭＳ Ｐゴシック" pitchFamily="34" charset="-128"/>
              <a:cs typeface="ＭＳ Ｐゴシック" pitchFamily="34" charset="-128"/>
            </a:endParaRPr>
          </a:p>
          <a:p>
            <a:r>
              <a:rPr lang="en-US" dirty="0" smtClean="0"/>
              <a:t>But we have</a:t>
            </a:r>
            <a:r>
              <a:rPr lang="en-US" b="1" dirty="0" smtClean="0"/>
              <a:t> </a:t>
            </a:r>
            <a:r>
              <a:rPr lang="en-US" b="1" i="1" dirty="0" smtClean="0"/>
              <a:t>k</a:t>
            </a:r>
            <a:r>
              <a:rPr lang="en-US" dirty="0" smtClean="0"/>
              <a:t> independent hash functions</a:t>
            </a:r>
            <a:br>
              <a:rPr lang="en-US" dirty="0" smtClean="0"/>
            </a:br>
            <a:r>
              <a:rPr lang="en-US" dirty="0" smtClean="0"/>
              <a:t>and we only let the element </a:t>
            </a:r>
            <a:r>
              <a:rPr lang="en-US" b="1" i="1" dirty="0" smtClean="0"/>
              <a:t>x</a:t>
            </a:r>
            <a:r>
              <a:rPr lang="en-US" dirty="0" smtClean="0"/>
              <a:t> through </a:t>
            </a:r>
            <a:r>
              <a:rPr lang="en-US" b="1" dirty="0" smtClean="0"/>
              <a:t>if all </a:t>
            </a:r>
            <a:r>
              <a:rPr lang="en-US" b="1" i="1" dirty="0" smtClean="0"/>
              <a:t>k</a:t>
            </a:r>
            <a:r>
              <a:rPr lang="en-US" dirty="0" smtClean="0"/>
              <a:t> hash element </a:t>
            </a:r>
            <a:r>
              <a:rPr lang="en-US" b="1" i="1" dirty="0" smtClean="0"/>
              <a:t>x</a:t>
            </a:r>
            <a:r>
              <a:rPr lang="en-US" dirty="0" smtClean="0"/>
              <a:t> to a bucket of value </a:t>
            </a:r>
            <a:r>
              <a:rPr lang="en-US" b="1" dirty="0" smtClean="0"/>
              <a:t>1</a:t>
            </a:r>
          </a:p>
          <a:p>
            <a:pPr lvl="8"/>
            <a:endParaRPr lang="en-US" dirty="0" smtClean="0"/>
          </a:p>
          <a:p>
            <a:r>
              <a:rPr lang="en-US" dirty="0" smtClean="0"/>
              <a:t>So, false </a:t>
            </a:r>
            <a:r>
              <a:rPr lang="en-US" b="1" dirty="0" smtClean="0">
                <a:solidFill>
                  <a:srgbClr val="D60093"/>
                </a:solidFill>
              </a:rPr>
              <a:t>positive probability</a:t>
            </a:r>
            <a:r>
              <a:rPr lang="en-US" dirty="0" smtClean="0"/>
              <a:t> </a:t>
            </a:r>
            <a:r>
              <a:rPr lang="en-US" b="1" dirty="0" smtClean="0">
                <a:solidFill>
                  <a:srgbClr val="0000FF"/>
                </a:solidFill>
              </a:rPr>
              <a:t>= </a:t>
            </a:r>
            <a:r>
              <a:rPr lang="en-US" b="1" i="1" dirty="0" smtClean="0">
                <a:solidFill>
                  <a:srgbClr val="0000FF"/>
                </a:solidFill>
              </a:rPr>
              <a:t>(1 – e</a:t>
            </a:r>
            <a:r>
              <a:rPr lang="en-US" b="1" i="1" baseline="30000" dirty="0" smtClean="0">
                <a:solidFill>
                  <a:srgbClr val="0000FF"/>
                </a:solidFill>
              </a:rPr>
              <a:t>-km/n</a:t>
            </a:r>
            <a:r>
              <a:rPr lang="en-US" b="1" i="1" dirty="0" smtClean="0">
                <a:solidFill>
                  <a:srgbClr val="0000FF"/>
                </a:solidFill>
              </a:rPr>
              <a:t>)</a:t>
            </a:r>
            <a:r>
              <a:rPr lang="en-US" b="1" i="1" baseline="30000" dirty="0" smtClean="0">
                <a:solidFill>
                  <a:srgbClr val="0000FF"/>
                </a:solidFill>
              </a:rPr>
              <a:t>k</a:t>
            </a:r>
            <a:endParaRPr lang="en-US" b="1" i="1" dirty="0" smtClean="0">
              <a:solidFill>
                <a:srgbClr val="0000FF"/>
              </a:solidFill>
            </a:endParaRPr>
          </a:p>
        </p:txBody>
      </p:sp>
      <p:sp>
        <p:nvSpPr>
          <p:cNvPr id="5" name="Footer Placeholder 4"/>
          <p:cNvSpPr>
            <a:spLocks noGrp="1"/>
          </p:cNvSpPr>
          <p:nvPr>
            <p:ph type="ftr" sz="quarter" idx="11"/>
          </p:nvPr>
        </p:nvSpPr>
        <p:spPr/>
        <p:txBody>
          <a:bodyPr/>
          <a:lstStyle/>
          <a:p>
            <a:pPr>
              <a:defRPr/>
            </a:pPr>
            <a:r>
              <a:rPr lang="nn-NO" smtClean="0"/>
              <a:t>J. Leskovec, A. Rajaraman, J. Ullman: Mining of Massive Datasets, http://www.mmds.org </a:t>
            </a:r>
            <a:endParaRPr lang="en-US" dirty="0"/>
          </a:p>
        </p:txBody>
      </p:sp>
      <p:sp>
        <p:nvSpPr>
          <p:cNvPr id="21510" name="Slide Number Placeholder 5"/>
          <p:cNvSpPr>
            <a:spLocks noGrp="1"/>
          </p:cNvSpPr>
          <p:nvPr>
            <p:ph type="sldNum" sz="quarter" idx="12"/>
          </p:nvPr>
        </p:nvSpPr>
        <p:spPr bwMode="auto">
          <a:noFill/>
          <a:ln>
            <a:miter lim="800000"/>
            <a:headEnd/>
            <a:tailEnd/>
          </a:ln>
        </p:spPr>
        <p:txBody>
          <a:bodyPr/>
          <a:lstStyle/>
          <a:p>
            <a:fld id="{EE1B4746-38C5-4F79-BDF1-F61B2BF67013}" type="slidenum">
              <a:rPr lang="en-US" smtClean="0">
                <a:latin typeface="Calibri" pitchFamily="34" charset="0"/>
                <a:ea typeface="ＭＳ Ｐゴシック" pitchFamily="34" charset="-128"/>
              </a:rPr>
              <a:pPr/>
              <a:t>26</a:t>
            </a:fld>
            <a:endParaRPr lang="en-US" dirty="0" smtClean="0">
              <a:latin typeface="Calibri" pitchFamily="34" charset="0"/>
              <a:ea typeface="ＭＳ Ｐゴシック" pitchFamily="34" charset="-128"/>
            </a:endParaRPr>
          </a:p>
        </p:txBody>
      </p:sp>
    </p:spTree>
    <p:extLst>
      <p:ext uri="{BB962C8B-B14F-4D97-AF65-F5344CB8AC3E}">
        <p14:creationId xmlns:p14="http://schemas.microsoft.com/office/powerpoint/2010/main" val="12459016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Bloom Filter – Analysis (2)</a:t>
            </a:r>
            <a:endParaRPr lang="en-US" dirty="0"/>
          </a:p>
        </p:txBody>
      </p:sp>
      <p:sp>
        <p:nvSpPr>
          <p:cNvPr id="3" name="Content Placeholder 2"/>
          <p:cNvSpPr>
            <a:spLocks noGrp="1"/>
          </p:cNvSpPr>
          <p:nvPr>
            <p:ph idx="1"/>
          </p:nvPr>
        </p:nvSpPr>
        <p:spPr/>
        <p:txBody>
          <a:bodyPr>
            <a:normAutofit/>
          </a:bodyPr>
          <a:lstStyle/>
          <a:p>
            <a:r>
              <a:rPr lang="en-US" b="1" i="1" dirty="0" smtClean="0">
                <a:solidFill>
                  <a:srgbClr val="008000"/>
                </a:solidFill>
              </a:rPr>
              <a:t>m</a:t>
            </a:r>
            <a:r>
              <a:rPr lang="en-US" b="1" dirty="0" smtClean="0">
                <a:solidFill>
                  <a:srgbClr val="008000"/>
                </a:solidFill>
              </a:rPr>
              <a:t> = 1 billion, </a:t>
            </a:r>
            <a:r>
              <a:rPr lang="en-US" b="1" i="1" dirty="0" smtClean="0">
                <a:solidFill>
                  <a:srgbClr val="008000"/>
                </a:solidFill>
              </a:rPr>
              <a:t>n</a:t>
            </a:r>
            <a:r>
              <a:rPr lang="en-US" b="1" dirty="0" smtClean="0">
                <a:solidFill>
                  <a:srgbClr val="008000"/>
                </a:solidFill>
              </a:rPr>
              <a:t> = 8 billion</a:t>
            </a:r>
          </a:p>
          <a:p>
            <a:pPr lvl="1"/>
            <a:r>
              <a:rPr lang="en-US" b="1" dirty="0" smtClean="0">
                <a:ea typeface="ＭＳ Ｐゴシック" pitchFamily="34" charset="-128"/>
                <a:cs typeface="ＭＳ Ｐゴシック" pitchFamily="34" charset="-128"/>
              </a:rPr>
              <a:t>k = 1</a:t>
            </a:r>
            <a:r>
              <a:rPr lang="en-US" dirty="0" smtClean="0">
                <a:ea typeface="ＭＳ Ｐゴシック" pitchFamily="34" charset="-128"/>
                <a:cs typeface="ＭＳ Ｐゴシック" pitchFamily="34" charset="-128"/>
              </a:rPr>
              <a:t>: (1 – e</a:t>
            </a:r>
            <a:r>
              <a:rPr lang="en-US" baseline="30000" dirty="0" smtClean="0">
                <a:ea typeface="ＭＳ Ｐゴシック" pitchFamily="34" charset="-128"/>
                <a:cs typeface="ＭＳ Ｐゴシック" pitchFamily="34" charset="-128"/>
              </a:rPr>
              <a:t>-1/8</a:t>
            </a:r>
            <a:r>
              <a:rPr lang="en-US" dirty="0" smtClean="0">
                <a:ea typeface="ＭＳ Ｐゴシック" pitchFamily="34" charset="-128"/>
                <a:cs typeface="ＭＳ Ｐゴシック" pitchFamily="34" charset="-128"/>
              </a:rPr>
              <a:t>) = </a:t>
            </a:r>
            <a:r>
              <a:rPr lang="en-US" b="1" dirty="0" smtClean="0">
                <a:ea typeface="ＭＳ Ｐゴシック" pitchFamily="34" charset="-128"/>
                <a:cs typeface="ＭＳ Ｐゴシック" pitchFamily="34" charset="-128"/>
              </a:rPr>
              <a:t>0.1175</a:t>
            </a:r>
          </a:p>
          <a:p>
            <a:pPr lvl="1"/>
            <a:r>
              <a:rPr lang="en-US" b="1" dirty="0" smtClean="0">
                <a:ea typeface="ＭＳ Ｐゴシック" pitchFamily="34" charset="-128"/>
                <a:cs typeface="ＭＳ Ｐゴシック" pitchFamily="34" charset="-128"/>
              </a:rPr>
              <a:t>k = 2</a:t>
            </a:r>
            <a:r>
              <a:rPr lang="en-US" dirty="0" smtClean="0">
                <a:ea typeface="ＭＳ Ｐゴシック" pitchFamily="34" charset="-128"/>
                <a:cs typeface="ＭＳ Ｐゴシック" pitchFamily="34" charset="-128"/>
              </a:rPr>
              <a:t>: (1 – e</a:t>
            </a:r>
            <a:r>
              <a:rPr lang="en-US" baseline="30000" dirty="0" smtClean="0">
                <a:ea typeface="ＭＳ Ｐゴシック" pitchFamily="34" charset="-128"/>
                <a:cs typeface="ＭＳ Ｐゴシック" pitchFamily="34" charset="-128"/>
              </a:rPr>
              <a:t>-1/4</a:t>
            </a:r>
            <a:r>
              <a:rPr lang="en-US" dirty="0" smtClean="0">
                <a:ea typeface="ＭＳ Ｐゴシック" pitchFamily="34" charset="-128"/>
                <a:cs typeface="ＭＳ Ｐゴシック" pitchFamily="34" charset="-128"/>
              </a:rPr>
              <a:t>)</a:t>
            </a:r>
            <a:r>
              <a:rPr lang="en-US" baseline="30000" dirty="0" smtClean="0">
                <a:ea typeface="ＭＳ Ｐゴシック" pitchFamily="34" charset="-128"/>
                <a:cs typeface="ＭＳ Ｐゴシック" pitchFamily="34" charset="-128"/>
              </a:rPr>
              <a:t>2</a:t>
            </a:r>
            <a:r>
              <a:rPr lang="en-US" dirty="0" smtClean="0">
                <a:ea typeface="ＭＳ Ｐゴシック" pitchFamily="34" charset="-128"/>
                <a:cs typeface="ＭＳ Ｐゴシック" pitchFamily="34" charset="-128"/>
              </a:rPr>
              <a:t> = </a:t>
            </a:r>
            <a:r>
              <a:rPr lang="en-US" b="1" dirty="0" smtClean="0">
                <a:ea typeface="ＭＳ Ｐゴシック" pitchFamily="34" charset="-128"/>
                <a:cs typeface="ＭＳ Ｐゴシック" pitchFamily="34" charset="-128"/>
              </a:rPr>
              <a:t>0.0493</a:t>
            </a:r>
          </a:p>
          <a:p>
            <a:pPr lvl="8"/>
            <a:endParaRPr lang="en-US" dirty="0" smtClean="0"/>
          </a:p>
          <a:p>
            <a:pPr lvl="8"/>
            <a:endParaRPr lang="en-US" dirty="0" smtClean="0"/>
          </a:p>
          <a:p>
            <a:r>
              <a:rPr lang="en-US" b="1" dirty="0" smtClean="0">
                <a:solidFill>
                  <a:srgbClr val="D60093"/>
                </a:solidFill>
              </a:rPr>
              <a:t>What happens as we </a:t>
            </a:r>
            <a:br>
              <a:rPr lang="en-US" b="1" dirty="0" smtClean="0">
                <a:solidFill>
                  <a:srgbClr val="D60093"/>
                </a:solidFill>
              </a:rPr>
            </a:br>
            <a:r>
              <a:rPr lang="en-US" b="1" dirty="0" smtClean="0">
                <a:solidFill>
                  <a:srgbClr val="D60093"/>
                </a:solidFill>
              </a:rPr>
              <a:t>keep increasing </a:t>
            </a:r>
            <a:r>
              <a:rPr lang="en-US" b="1" i="1" dirty="0" smtClean="0">
                <a:solidFill>
                  <a:srgbClr val="D60093"/>
                </a:solidFill>
              </a:rPr>
              <a:t>k</a:t>
            </a:r>
            <a:r>
              <a:rPr lang="en-US" b="1" dirty="0" smtClean="0">
                <a:solidFill>
                  <a:srgbClr val="D60093"/>
                </a:solidFill>
              </a:rPr>
              <a:t>?</a:t>
            </a:r>
          </a:p>
          <a:p>
            <a:pPr lvl="8"/>
            <a:endParaRPr lang="en-US" dirty="0" smtClean="0"/>
          </a:p>
          <a:p>
            <a:r>
              <a:rPr lang="en-US" dirty="0" smtClean="0">
                <a:solidFill>
                  <a:srgbClr val="0000FF"/>
                </a:solidFill>
              </a:rPr>
              <a:t>“Optimal” value of</a:t>
            </a:r>
            <a:r>
              <a:rPr lang="en-US" dirty="0" smtClean="0"/>
              <a:t> </a:t>
            </a:r>
            <a:r>
              <a:rPr lang="en-US" b="1" i="1" dirty="0" smtClean="0">
                <a:solidFill>
                  <a:srgbClr val="0000FF"/>
                </a:solidFill>
              </a:rPr>
              <a:t>k</a:t>
            </a:r>
            <a:r>
              <a:rPr lang="en-US" dirty="0" smtClean="0">
                <a:solidFill>
                  <a:srgbClr val="0000FF"/>
                </a:solidFill>
              </a:rPr>
              <a:t>:</a:t>
            </a:r>
            <a:r>
              <a:rPr lang="en-US" b="1" dirty="0" smtClean="0"/>
              <a:t> </a:t>
            </a:r>
            <a:r>
              <a:rPr lang="en-US" b="1" i="1" dirty="0" smtClean="0"/>
              <a:t>n/m </a:t>
            </a:r>
            <a:r>
              <a:rPr lang="en-US" b="1" dirty="0" smtClean="0"/>
              <a:t>ln(2)</a:t>
            </a:r>
          </a:p>
          <a:p>
            <a:pPr lvl="1"/>
            <a:r>
              <a:rPr lang="en-US" b="1" dirty="0" smtClean="0">
                <a:solidFill>
                  <a:srgbClr val="008000"/>
                </a:solidFill>
              </a:rPr>
              <a:t>In our case:</a:t>
            </a:r>
            <a:r>
              <a:rPr lang="en-US" dirty="0" smtClean="0"/>
              <a:t> Optimal </a:t>
            </a:r>
            <a:r>
              <a:rPr lang="en-US" b="1" dirty="0" smtClean="0"/>
              <a:t>k =</a:t>
            </a:r>
            <a:r>
              <a:rPr lang="en-US" dirty="0" smtClean="0"/>
              <a:t> </a:t>
            </a:r>
            <a:r>
              <a:rPr lang="en-US" b="1" dirty="0" smtClean="0"/>
              <a:t>8 ln(2) = 5.54 ≈ 6</a:t>
            </a:r>
          </a:p>
          <a:p>
            <a:pPr lvl="2"/>
            <a:r>
              <a:rPr lang="en-US" b="1" dirty="0" smtClean="0">
                <a:ea typeface="ＭＳ Ｐゴシック" pitchFamily="34" charset="-128"/>
                <a:cs typeface="ＭＳ Ｐゴシック" pitchFamily="34" charset="-128"/>
              </a:rPr>
              <a:t>Error at k </a:t>
            </a:r>
            <a:r>
              <a:rPr lang="en-US" b="1" dirty="0">
                <a:ea typeface="ＭＳ Ｐゴシック" pitchFamily="34" charset="-128"/>
                <a:cs typeface="ＭＳ Ｐゴシック" pitchFamily="34" charset="-128"/>
              </a:rPr>
              <a:t>= </a:t>
            </a:r>
            <a:r>
              <a:rPr lang="en-US" b="1" dirty="0" smtClean="0">
                <a:ea typeface="ＭＳ Ｐゴシック" pitchFamily="34" charset="-128"/>
                <a:cs typeface="ＭＳ Ｐゴシック" pitchFamily="34" charset="-128"/>
              </a:rPr>
              <a:t>6</a:t>
            </a:r>
            <a:r>
              <a:rPr lang="en-US" dirty="0" smtClean="0">
                <a:ea typeface="ＭＳ Ｐゴシック" pitchFamily="34" charset="-128"/>
                <a:cs typeface="ＭＳ Ｐゴシック" pitchFamily="34" charset="-128"/>
              </a:rPr>
              <a:t>: </a:t>
            </a:r>
            <a:r>
              <a:rPr lang="en-US" dirty="0">
                <a:ea typeface="ＭＳ Ｐゴシック" pitchFamily="34" charset="-128"/>
                <a:cs typeface="ＭＳ Ｐゴシック" pitchFamily="34" charset="-128"/>
              </a:rPr>
              <a:t>(1 – </a:t>
            </a:r>
            <a:r>
              <a:rPr lang="en-US" dirty="0" smtClean="0">
                <a:ea typeface="ＭＳ Ｐゴシック" pitchFamily="34" charset="-128"/>
                <a:cs typeface="ＭＳ Ｐゴシック" pitchFamily="34" charset="-128"/>
              </a:rPr>
              <a:t>e</a:t>
            </a:r>
            <a:r>
              <a:rPr lang="en-US" baseline="30000" dirty="0" smtClean="0">
                <a:ea typeface="ＭＳ Ｐゴシック" pitchFamily="34" charset="-128"/>
                <a:cs typeface="ＭＳ Ｐゴシック" pitchFamily="34" charset="-128"/>
              </a:rPr>
              <a:t>-1/6</a:t>
            </a:r>
            <a:r>
              <a:rPr lang="en-US" dirty="0" smtClean="0">
                <a:ea typeface="ＭＳ Ｐゴシック" pitchFamily="34" charset="-128"/>
                <a:cs typeface="ＭＳ Ｐゴシック" pitchFamily="34" charset="-128"/>
              </a:rPr>
              <a:t>)</a:t>
            </a:r>
            <a:r>
              <a:rPr lang="en-US" baseline="30000" dirty="0" smtClean="0">
                <a:ea typeface="ＭＳ Ｐゴシック" pitchFamily="34" charset="-128"/>
                <a:cs typeface="ＭＳ Ｐゴシック" pitchFamily="34" charset="-128"/>
              </a:rPr>
              <a:t>2</a:t>
            </a:r>
            <a:r>
              <a:rPr lang="en-US" dirty="0" smtClean="0">
                <a:ea typeface="ＭＳ Ｐゴシック" pitchFamily="34" charset="-128"/>
                <a:cs typeface="ＭＳ Ｐゴシック" pitchFamily="34" charset="-128"/>
              </a:rPr>
              <a:t> </a:t>
            </a:r>
            <a:r>
              <a:rPr lang="en-US" dirty="0">
                <a:ea typeface="ＭＳ Ｐゴシック" pitchFamily="34" charset="-128"/>
                <a:cs typeface="ＭＳ Ｐゴシック" pitchFamily="34" charset="-128"/>
              </a:rPr>
              <a:t>= </a:t>
            </a:r>
            <a:r>
              <a:rPr lang="en-US" b="1" dirty="0" smtClean="0">
                <a:ea typeface="ＭＳ Ｐゴシック" pitchFamily="34" charset="-128"/>
                <a:cs typeface="ＭＳ Ｐゴシック" pitchFamily="34" charset="-128"/>
              </a:rPr>
              <a:t>0.0235</a:t>
            </a:r>
            <a:endParaRPr lang="en-US" b="1" dirty="0">
              <a:ea typeface="ＭＳ Ｐゴシック" pitchFamily="34" charset="-128"/>
              <a:cs typeface="ＭＳ Ｐゴシック" pitchFamily="34" charset="-128"/>
            </a:endParaRPr>
          </a:p>
          <a:p>
            <a:pPr lvl="2"/>
            <a:endParaRPr lang="en-US" b="1" dirty="0" smtClean="0"/>
          </a:p>
        </p:txBody>
      </p:sp>
      <p:sp>
        <p:nvSpPr>
          <p:cNvPr id="5" name="Footer Placeholder 4"/>
          <p:cNvSpPr>
            <a:spLocks noGrp="1"/>
          </p:cNvSpPr>
          <p:nvPr>
            <p:ph type="ftr" sz="quarter" idx="11"/>
          </p:nvPr>
        </p:nvSpPr>
        <p:spPr/>
        <p:txBody>
          <a:bodyPr/>
          <a:lstStyle/>
          <a:p>
            <a:pPr>
              <a:defRPr/>
            </a:pPr>
            <a:r>
              <a:rPr lang="nn-NO" smtClean="0"/>
              <a:t>J. Leskovec, A. Rajaraman, J. Ullman: Mining of Massive Datasets, http://www.mmds.org </a:t>
            </a:r>
            <a:endParaRPr lang="en-US" dirty="0"/>
          </a:p>
        </p:txBody>
      </p:sp>
      <p:sp>
        <p:nvSpPr>
          <p:cNvPr id="22534" name="Slide Number Placeholder 5"/>
          <p:cNvSpPr>
            <a:spLocks noGrp="1"/>
          </p:cNvSpPr>
          <p:nvPr>
            <p:ph type="sldNum" sz="quarter" idx="12"/>
          </p:nvPr>
        </p:nvSpPr>
        <p:spPr bwMode="auto">
          <a:noFill/>
          <a:ln>
            <a:miter lim="800000"/>
            <a:headEnd/>
            <a:tailEnd/>
          </a:ln>
        </p:spPr>
        <p:txBody>
          <a:bodyPr/>
          <a:lstStyle/>
          <a:p>
            <a:fld id="{2C448A88-6C53-4994-AA88-15CBB6D5A2DE}" type="slidenum">
              <a:rPr lang="en-US" smtClean="0">
                <a:latin typeface="Calibri" pitchFamily="34" charset="0"/>
                <a:ea typeface="ＭＳ Ｐゴシック" pitchFamily="34" charset="-128"/>
              </a:rPr>
              <a:pPr/>
              <a:t>27</a:t>
            </a:fld>
            <a:endParaRPr lang="en-US" dirty="0" smtClean="0">
              <a:latin typeface="Calibri" pitchFamily="34" charset="0"/>
              <a:ea typeface="ＭＳ Ｐゴシック" pitchFamily="34" charset="-128"/>
            </a:endParaRPr>
          </a:p>
        </p:txBody>
      </p:sp>
      <p:grpSp>
        <p:nvGrpSpPr>
          <p:cNvPr id="10" name="Group 9"/>
          <p:cNvGrpSpPr/>
          <p:nvPr/>
        </p:nvGrpSpPr>
        <p:grpSpPr>
          <a:xfrm>
            <a:off x="5117068" y="1219200"/>
            <a:ext cx="4051236" cy="3645932"/>
            <a:chOff x="5117068" y="1219200"/>
            <a:chExt cx="4051236" cy="3645932"/>
          </a:xfrm>
        </p:grpSpPr>
        <p:pic>
          <p:nvPicPr>
            <p:cNvPr id="4098" name="Picture 2"/>
            <p:cNvPicPr>
              <a:picLocks noChangeAspect="1" noChangeArrowheads="1"/>
            </p:cNvPicPr>
            <p:nvPr/>
          </p:nvPicPr>
          <p:blipFill>
            <a:blip r:embed="rId2" cstate="print"/>
            <a:srcRect/>
            <a:stretch>
              <a:fillRect/>
            </a:stretch>
          </p:blipFill>
          <p:spPr bwMode="auto">
            <a:xfrm>
              <a:off x="5181600" y="1219200"/>
              <a:ext cx="3962400" cy="3566492"/>
            </a:xfrm>
            <a:prstGeom prst="rect">
              <a:avLst/>
            </a:prstGeom>
            <a:noFill/>
            <a:ln w="9525">
              <a:noFill/>
              <a:miter lim="800000"/>
              <a:headEnd/>
              <a:tailEnd/>
            </a:ln>
            <a:effectLst/>
          </p:spPr>
        </p:pic>
        <p:sp>
          <p:nvSpPr>
            <p:cNvPr id="8" name="TextBox 7"/>
            <p:cNvSpPr txBox="1"/>
            <p:nvPr/>
          </p:nvSpPr>
          <p:spPr>
            <a:xfrm>
              <a:off x="5867400" y="4495800"/>
              <a:ext cx="3300904" cy="369332"/>
            </a:xfrm>
            <a:prstGeom prst="rect">
              <a:avLst/>
            </a:prstGeom>
            <a:noFill/>
          </p:spPr>
          <p:txBody>
            <a:bodyPr wrap="none" rtlCol="0">
              <a:spAutoFit/>
            </a:bodyPr>
            <a:lstStyle/>
            <a:p>
              <a:r>
                <a:rPr lang="en-US" b="1" dirty="0" smtClean="0">
                  <a:solidFill>
                    <a:srgbClr val="008000"/>
                  </a:solidFill>
                  <a:latin typeface="Arial" pitchFamily="34" charset="0"/>
                  <a:cs typeface="Arial" pitchFamily="34" charset="0"/>
                </a:rPr>
                <a:t>Number of hash functions, </a:t>
              </a:r>
              <a:r>
                <a:rPr lang="en-US" b="1" i="1" dirty="0" smtClean="0">
                  <a:solidFill>
                    <a:srgbClr val="008000"/>
                  </a:solidFill>
                  <a:latin typeface="Arial" pitchFamily="34" charset="0"/>
                  <a:cs typeface="Arial" pitchFamily="34" charset="0"/>
                </a:rPr>
                <a:t>k</a:t>
              </a:r>
              <a:endParaRPr lang="en-US" b="1" i="1" dirty="0">
                <a:solidFill>
                  <a:srgbClr val="008000"/>
                </a:solidFill>
                <a:latin typeface="Arial" pitchFamily="34" charset="0"/>
                <a:cs typeface="Arial" pitchFamily="34" charset="0"/>
              </a:endParaRPr>
            </a:p>
          </p:txBody>
        </p:sp>
        <p:sp>
          <p:nvSpPr>
            <p:cNvPr id="9" name="TextBox 8"/>
            <p:cNvSpPr txBox="1"/>
            <p:nvPr/>
          </p:nvSpPr>
          <p:spPr>
            <a:xfrm rot="16200000">
              <a:off x="4125771" y="3147078"/>
              <a:ext cx="2351926" cy="369332"/>
            </a:xfrm>
            <a:prstGeom prst="rect">
              <a:avLst/>
            </a:prstGeom>
            <a:noFill/>
          </p:spPr>
          <p:txBody>
            <a:bodyPr wrap="none" rtlCol="0">
              <a:spAutoFit/>
            </a:bodyPr>
            <a:lstStyle/>
            <a:p>
              <a:r>
                <a:rPr lang="en-US" b="1" dirty="0" smtClean="0">
                  <a:solidFill>
                    <a:srgbClr val="008000"/>
                  </a:solidFill>
                  <a:latin typeface="Arial" pitchFamily="34" charset="0"/>
                  <a:cs typeface="Arial" pitchFamily="34" charset="0"/>
                </a:rPr>
                <a:t>False positive prob.</a:t>
              </a:r>
              <a:endParaRPr lang="en-US" b="1" dirty="0">
                <a:solidFill>
                  <a:srgbClr val="008000"/>
                </a:solidFill>
                <a:latin typeface="Arial" pitchFamily="34" charset="0"/>
                <a:cs typeface="Arial" pitchFamily="34" charset="0"/>
              </a:endParaRPr>
            </a:p>
          </p:txBody>
        </p:sp>
      </p:grpSp>
    </p:spTree>
    <p:extLst>
      <p:ext uri="{BB962C8B-B14F-4D97-AF65-F5344CB8AC3E}">
        <p14:creationId xmlns:p14="http://schemas.microsoft.com/office/powerpoint/2010/main" val="26311438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Bloom Filter: Wrap-up</a:t>
            </a:r>
            <a:endParaRPr lang="en-US" dirty="0"/>
          </a:p>
        </p:txBody>
      </p:sp>
      <p:sp>
        <p:nvSpPr>
          <p:cNvPr id="23555" name="Content Placeholder 2"/>
          <p:cNvSpPr>
            <a:spLocks noGrp="1"/>
          </p:cNvSpPr>
          <p:nvPr>
            <p:ph idx="1"/>
          </p:nvPr>
        </p:nvSpPr>
        <p:spPr/>
        <p:txBody>
          <a:bodyPr/>
          <a:lstStyle/>
          <a:p>
            <a:r>
              <a:rPr lang="en-US" b="1" dirty="0" smtClean="0">
                <a:solidFill>
                  <a:srgbClr val="0000FF"/>
                </a:solidFill>
              </a:rPr>
              <a:t>Bloom filters guarantee no false negatives, and use limited memory</a:t>
            </a:r>
          </a:p>
          <a:p>
            <a:pPr lvl="1"/>
            <a:r>
              <a:rPr lang="en-US" dirty="0" smtClean="0">
                <a:ea typeface="ＭＳ Ｐゴシック" pitchFamily="34" charset="-128"/>
                <a:cs typeface="ＭＳ Ｐゴシック" pitchFamily="34" charset="-128"/>
              </a:rPr>
              <a:t>Great for pre-processing before more </a:t>
            </a:r>
            <a:br>
              <a:rPr lang="en-US" dirty="0" smtClean="0">
                <a:ea typeface="ＭＳ Ｐゴシック" pitchFamily="34" charset="-128"/>
                <a:cs typeface="ＭＳ Ｐゴシック" pitchFamily="34" charset="-128"/>
              </a:rPr>
            </a:br>
            <a:r>
              <a:rPr lang="en-US" dirty="0" smtClean="0">
                <a:ea typeface="ＭＳ Ｐゴシック" pitchFamily="34" charset="-128"/>
                <a:cs typeface="ＭＳ Ｐゴシック" pitchFamily="34" charset="-128"/>
              </a:rPr>
              <a:t>expensive checks</a:t>
            </a:r>
          </a:p>
          <a:p>
            <a:r>
              <a:rPr lang="en-US" b="1" dirty="0" smtClean="0">
                <a:solidFill>
                  <a:srgbClr val="D60093"/>
                </a:solidFill>
              </a:rPr>
              <a:t>Suitable for hardware implementation</a:t>
            </a:r>
          </a:p>
          <a:p>
            <a:pPr lvl="1"/>
            <a:r>
              <a:rPr lang="en-US" dirty="0" smtClean="0">
                <a:ea typeface="ＭＳ Ｐゴシック" pitchFamily="34" charset="-128"/>
                <a:cs typeface="ＭＳ Ｐゴシック" pitchFamily="34" charset="-128"/>
              </a:rPr>
              <a:t>Hash function computations can be parallelized</a:t>
            </a:r>
          </a:p>
          <a:p>
            <a:pPr lvl="8"/>
            <a:endParaRPr lang="en-US" dirty="0" smtClean="0">
              <a:ea typeface="ＭＳ Ｐゴシック" pitchFamily="34" charset="-128"/>
              <a:cs typeface="ＭＳ Ｐゴシック" pitchFamily="34" charset="-128"/>
            </a:endParaRPr>
          </a:p>
          <a:p>
            <a:r>
              <a:rPr lang="en-US" dirty="0" smtClean="0">
                <a:solidFill>
                  <a:srgbClr val="008000"/>
                </a:solidFill>
                <a:ea typeface="ＭＳ Ｐゴシック" pitchFamily="34" charset="-128"/>
                <a:cs typeface="ＭＳ Ｐゴシック" pitchFamily="34" charset="-128"/>
              </a:rPr>
              <a:t>Is it better to have </a:t>
            </a:r>
            <a:r>
              <a:rPr lang="en-US" b="1" dirty="0" smtClean="0">
                <a:solidFill>
                  <a:srgbClr val="0000FF"/>
                </a:solidFill>
                <a:ea typeface="ＭＳ Ｐゴシック" pitchFamily="34" charset="-128"/>
                <a:cs typeface="ＭＳ Ｐゴシック" pitchFamily="34" charset="-128"/>
              </a:rPr>
              <a:t>1</a:t>
            </a:r>
            <a:r>
              <a:rPr lang="en-US" dirty="0" smtClean="0">
                <a:solidFill>
                  <a:srgbClr val="0000FF"/>
                </a:solidFill>
                <a:ea typeface="ＭＳ Ｐゴシック" pitchFamily="34" charset="-128"/>
                <a:cs typeface="ＭＳ Ｐゴシック" pitchFamily="34" charset="-128"/>
              </a:rPr>
              <a:t> big </a:t>
            </a:r>
            <a:r>
              <a:rPr lang="en-US" b="1" dirty="0" smtClean="0">
                <a:solidFill>
                  <a:srgbClr val="0000FF"/>
                </a:solidFill>
                <a:ea typeface="ＭＳ Ｐゴシック" pitchFamily="34" charset="-128"/>
                <a:cs typeface="ＭＳ Ｐゴシック" pitchFamily="34" charset="-128"/>
              </a:rPr>
              <a:t>B</a:t>
            </a:r>
            <a:r>
              <a:rPr lang="en-US" dirty="0" smtClean="0">
                <a:solidFill>
                  <a:srgbClr val="008000"/>
                </a:solidFill>
                <a:ea typeface="ＭＳ Ｐゴシック" pitchFamily="34" charset="-128"/>
                <a:cs typeface="ＭＳ Ｐゴシック" pitchFamily="34" charset="-128"/>
              </a:rPr>
              <a:t> or </a:t>
            </a:r>
            <a:r>
              <a:rPr lang="en-US" b="1" i="1" dirty="0" smtClean="0">
                <a:solidFill>
                  <a:srgbClr val="D60093"/>
                </a:solidFill>
                <a:ea typeface="ＭＳ Ｐゴシック" pitchFamily="34" charset="-128"/>
                <a:cs typeface="ＭＳ Ｐゴシック" pitchFamily="34" charset="-128"/>
              </a:rPr>
              <a:t>k</a:t>
            </a:r>
            <a:r>
              <a:rPr lang="en-US" dirty="0" smtClean="0">
                <a:solidFill>
                  <a:srgbClr val="D60093"/>
                </a:solidFill>
                <a:ea typeface="ＭＳ Ｐゴシック" pitchFamily="34" charset="-128"/>
                <a:cs typeface="ＭＳ Ｐゴシック" pitchFamily="34" charset="-128"/>
              </a:rPr>
              <a:t> small</a:t>
            </a:r>
            <a:r>
              <a:rPr lang="en-US" b="1" dirty="0" smtClean="0">
                <a:solidFill>
                  <a:srgbClr val="D60093"/>
                </a:solidFill>
                <a:ea typeface="ＭＳ Ｐゴシック" pitchFamily="34" charset="-128"/>
                <a:cs typeface="ＭＳ Ｐゴシック" pitchFamily="34" charset="-128"/>
              </a:rPr>
              <a:t> </a:t>
            </a:r>
            <a:r>
              <a:rPr lang="en-US" b="1" dirty="0" err="1" smtClean="0">
                <a:solidFill>
                  <a:srgbClr val="D60093"/>
                </a:solidFill>
                <a:ea typeface="ＭＳ Ｐゴシック" pitchFamily="34" charset="-128"/>
                <a:cs typeface="ＭＳ Ｐゴシック" pitchFamily="34" charset="-128"/>
              </a:rPr>
              <a:t>B</a:t>
            </a:r>
            <a:r>
              <a:rPr lang="en-US" dirty="0" err="1" smtClean="0">
                <a:solidFill>
                  <a:srgbClr val="D60093"/>
                </a:solidFill>
                <a:ea typeface="ＭＳ Ｐゴシック" pitchFamily="34" charset="-128"/>
                <a:cs typeface="ＭＳ Ｐゴシック" pitchFamily="34" charset="-128"/>
              </a:rPr>
              <a:t>s</a:t>
            </a:r>
            <a:r>
              <a:rPr lang="en-US" dirty="0" smtClean="0">
                <a:solidFill>
                  <a:srgbClr val="008000"/>
                </a:solidFill>
                <a:ea typeface="ＭＳ Ｐゴシック" pitchFamily="34" charset="-128"/>
                <a:cs typeface="ＭＳ Ｐゴシック" pitchFamily="34" charset="-128"/>
              </a:rPr>
              <a:t>?</a:t>
            </a:r>
          </a:p>
          <a:p>
            <a:pPr lvl="1"/>
            <a:r>
              <a:rPr lang="en-US" b="1" dirty="0" smtClean="0"/>
              <a:t>It is the same:</a:t>
            </a:r>
            <a:r>
              <a:rPr lang="en-US" b="1" i="1" dirty="0" smtClean="0">
                <a:solidFill>
                  <a:srgbClr val="0000FF"/>
                </a:solidFill>
              </a:rPr>
              <a:t> (1 </a:t>
            </a:r>
            <a:r>
              <a:rPr lang="en-US" b="1" i="1" dirty="0">
                <a:solidFill>
                  <a:srgbClr val="0000FF"/>
                </a:solidFill>
              </a:rPr>
              <a:t>– </a:t>
            </a:r>
            <a:r>
              <a:rPr lang="en-US" b="1" i="1" dirty="0" smtClean="0">
                <a:solidFill>
                  <a:srgbClr val="0000FF"/>
                </a:solidFill>
              </a:rPr>
              <a:t>e</a:t>
            </a:r>
            <a:r>
              <a:rPr lang="en-US" b="1" i="1" baseline="30000" dirty="0" smtClean="0">
                <a:solidFill>
                  <a:srgbClr val="0000FF"/>
                </a:solidFill>
              </a:rPr>
              <a:t>-km/n</a:t>
            </a:r>
            <a:r>
              <a:rPr lang="en-US" b="1" i="1" dirty="0" smtClean="0">
                <a:solidFill>
                  <a:srgbClr val="0000FF"/>
                </a:solidFill>
              </a:rPr>
              <a:t>)</a:t>
            </a:r>
            <a:r>
              <a:rPr lang="en-US" b="1" i="1" baseline="30000" dirty="0" smtClean="0">
                <a:solidFill>
                  <a:srgbClr val="0000FF"/>
                </a:solidFill>
              </a:rPr>
              <a:t>k  </a:t>
            </a:r>
            <a:r>
              <a:rPr lang="en-US" dirty="0" smtClean="0"/>
              <a:t>vs. </a:t>
            </a:r>
            <a:r>
              <a:rPr lang="en-US" b="1" i="1" dirty="0">
                <a:solidFill>
                  <a:srgbClr val="D60093"/>
                </a:solidFill>
              </a:rPr>
              <a:t>(1 – </a:t>
            </a:r>
            <a:r>
              <a:rPr lang="en-US" b="1" i="1" dirty="0" smtClean="0">
                <a:solidFill>
                  <a:srgbClr val="D60093"/>
                </a:solidFill>
              </a:rPr>
              <a:t>e</a:t>
            </a:r>
            <a:r>
              <a:rPr lang="en-US" b="1" i="1" baseline="30000" dirty="0" smtClean="0">
                <a:solidFill>
                  <a:srgbClr val="D60093"/>
                </a:solidFill>
              </a:rPr>
              <a:t>-m/(n/k)</a:t>
            </a:r>
            <a:r>
              <a:rPr lang="en-US" b="1" i="1" dirty="0" smtClean="0">
                <a:solidFill>
                  <a:srgbClr val="D60093"/>
                </a:solidFill>
              </a:rPr>
              <a:t>)</a:t>
            </a:r>
            <a:r>
              <a:rPr lang="en-US" b="1" i="1" baseline="30000" dirty="0" smtClean="0">
                <a:solidFill>
                  <a:srgbClr val="D60093"/>
                </a:solidFill>
              </a:rPr>
              <a:t>k</a:t>
            </a:r>
            <a:endParaRPr lang="en-US" b="1" i="1" dirty="0">
              <a:solidFill>
                <a:srgbClr val="D60093"/>
              </a:solidFill>
            </a:endParaRPr>
          </a:p>
          <a:p>
            <a:pPr lvl="1"/>
            <a:r>
              <a:rPr lang="en-US" dirty="0" smtClean="0">
                <a:solidFill>
                  <a:srgbClr val="008000"/>
                </a:solidFill>
                <a:ea typeface="ＭＳ Ｐゴシック" pitchFamily="34" charset="-128"/>
                <a:cs typeface="ＭＳ Ｐゴシック" pitchFamily="34" charset="-128"/>
              </a:rPr>
              <a:t>But keeping </a:t>
            </a:r>
            <a:r>
              <a:rPr lang="en-US" b="1" dirty="0" smtClean="0">
                <a:solidFill>
                  <a:srgbClr val="0000FF"/>
                </a:solidFill>
                <a:ea typeface="ＭＳ Ｐゴシック" pitchFamily="34" charset="-128"/>
                <a:cs typeface="ＭＳ Ｐゴシック" pitchFamily="34" charset="-128"/>
              </a:rPr>
              <a:t>1 big B</a:t>
            </a:r>
            <a:r>
              <a:rPr lang="en-US" dirty="0" smtClean="0">
                <a:solidFill>
                  <a:srgbClr val="008000"/>
                </a:solidFill>
                <a:ea typeface="ＭＳ Ｐゴシック" pitchFamily="34" charset="-128"/>
                <a:cs typeface="ＭＳ Ｐゴシック" pitchFamily="34" charset="-128"/>
              </a:rPr>
              <a:t> is simpler</a:t>
            </a:r>
            <a:endParaRPr lang="en-US" dirty="0">
              <a:solidFill>
                <a:srgbClr val="008000"/>
              </a:solidFill>
              <a:ea typeface="ＭＳ Ｐゴシック" pitchFamily="34" charset="-128"/>
              <a:cs typeface="ＭＳ Ｐゴシック" pitchFamily="34" charset="-128"/>
            </a:endParaRPr>
          </a:p>
          <a:p>
            <a:pPr lvl="1"/>
            <a:endParaRPr lang="en-US" dirty="0" smtClean="0">
              <a:ea typeface="ＭＳ Ｐゴシック" pitchFamily="34" charset="-128"/>
              <a:cs typeface="ＭＳ Ｐゴシック" pitchFamily="34" charset="-128"/>
            </a:endParaRPr>
          </a:p>
        </p:txBody>
      </p:sp>
      <p:sp>
        <p:nvSpPr>
          <p:cNvPr id="5" name="Footer Placeholder 4"/>
          <p:cNvSpPr>
            <a:spLocks noGrp="1"/>
          </p:cNvSpPr>
          <p:nvPr>
            <p:ph type="ftr" sz="quarter" idx="11"/>
          </p:nvPr>
        </p:nvSpPr>
        <p:spPr/>
        <p:txBody>
          <a:bodyPr/>
          <a:lstStyle/>
          <a:p>
            <a:pPr>
              <a:defRPr/>
            </a:pPr>
            <a:r>
              <a:rPr lang="nn-NO" smtClean="0"/>
              <a:t>J. Leskovec, A. Rajaraman, J. Ullman: Mining of Massive Datasets, http://www.mmds.org </a:t>
            </a:r>
            <a:endParaRPr lang="en-US" dirty="0"/>
          </a:p>
        </p:txBody>
      </p:sp>
      <p:sp>
        <p:nvSpPr>
          <p:cNvPr id="23558" name="Slide Number Placeholder 5"/>
          <p:cNvSpPr>
            <a:spLocks noGrp="1"/>
          </p:cNvSpPr>
          <p:nvPr>
            <p:ph type="sldNum" sz="quarter" idx="12"/>
          </p:nvPr>
        </p:nvSpPr>
        <p:spPr bwMode="auto">
          <a:noFill/>
          <a:ln>
            <a:miter lim="800000"/>
            <a:headEnd/>
            <a:tailEnd/>
          </a:ln>
        </p:spPr>
        <p:txBody>
          <a:bodyPr/>
          <a:lstStyle/>
          <a:p>
            <a:fld id="{17F8CA0B-9AF1-472A-8DA3-994B777B7AF6}" type="slidenum">
              <a:rPr lang="en-US" smtClean="0">
                <a:latin typeface="Calibri" pitchFamily="34" charset="0"/>
                <a:ea typeface="ＭＳ Ｐゴシック" pitchFamily="34" charset="-128"/>
              </a:rPr>
              <a:pPr/>
              <a:t>28</a:t>
            </a:fld>
            <a:endParaRPr lang="en-US" dirty="0" smtClean="0">
              <a:latin typeface="Calibri" pitchFamily="34" charset="0"/>
              <a:ea typeface="ＭＳ Ｐゴシック" pitchFamily="34" charset="-128"/>
            </a:endParaRPr>
          </a:p>
        </p:txBody>
      </p:sp>
    </p:spTree>
    <p:extLst>
      <p:ext uri="{BB962C8B-B14F-4D97-AF65-F5344CB8AC3E}">
        <p14:creationId xmlns:p14="http://schemas.microsoft.com/office/powerpoint/2010/main" val="185179252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p:txBody>
          <a:bodyPr/>
          <a:lstStyle/>
          <a:p>
            <a:r>
              <a:rPr lang="en-US" dirty="0" smtClean="0"/>
              <a:t/>
            </a:r>
            <a:br>
              <a:rPr lang="en-US" dirty="0" smtClean="0"/>
            </a:br>
            <a:r>
              <a:rPr lang="en-US" dirty="0" smtClean="0"/>
              <a:t>Counting </a:t>
            </a:r>
            <a:r>
              <a:rPr lang="en-US" dirty="0"/>
              <a:t>Distinct Elements</a:t>
            </a:r>
          </a:p>
        </p:txBody>
      </p:sp>
      <p:sp>
        <p:nvSpPr>
          <p:cNvPr id="8" name="Subtitle 7"/>
          <p:cNvSpPr>
            <a:spLocks noGrp="1"/>
          </p:cNvSpPr>
          <p:nvPr>
            <p:ph type="subTitle" idx="1"/>
          </p:nvPr>
        </p:nvSpPr>
        <p:spPr/>
        <p:txBody>
          <a:bodyPr/>
          <a:lstStyle/>
          <a:p>
            <a:endParaRPr lang="en-US"/>
          </a:p>
        </p:txBody>
      </p:sp>
    </p:spTree>
    <p:extLst>
      <p:ext uri="{BB962C8B-B14F-4D97-AF65-F5344CB8AC3E}">
        <p14:creationId xmlns:p14="http://schemas.microsoft.com/office/powerpoint/2010/main" val="337822612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Number Placeholder 5"/>
          <p:cNvSpPr>
            <a:spLocks noGrp="1"/>
          </p:cNvSpPr>
          <p:nvPr>
            <p:ph type="sldNum" sz="quarter" idx="12"/>
          </p:nvPr>
        </p:nvSpPr>
        <p:spPr bwMode="auto">
          <a:noFill/>
          <a:ln>
            <a:miter lim="800000"/>
            <a:headEnd/>
            <a:tailEnd/>
          </a:ln>
        </p:spPr>
        <p:txBody>
          <a:bodyPr/>
          <a:lstStyle/>
          <a:p>
            <a:fld id="{B7C7A86E-5A85-4CD8-879F-81FF638CA5F7}" type="slidenum">
              <a:rPr lang="en-US"/>
              <a:pPr/>
              <a:t>3</a:t>
            </a:fld>
            <a:endParaRPr lang="en-US"/>
          </a:p>
        </p:txBody>
      </p:sp>
      <p:sp>
        <p:nvSpPr>
          <p:cNvPr id="8194" name="Rectangle 2"/>
          <p:cNvSpPr>
            <a:spLocks noGrp="1" noChangeArrowheads="1"/>
          </p:cNvSpPr>
          <p:nvPr>
            <p:ph type="title"/>
          </p:nvPr>
        </p:nvSpPr>
        <p:spPr/>
        <p:txBody>
          <a:bodyPr/>
          <a:lstStyle/>
          <a:p>
            <a:pPr>
              <a:defRPr/>
            </a:pPr>
            <a:r>
              <a:rPr lang="en-US">
                <a:ea typeface="+mj-ea"/>
              </a:rPr>
              <a:t>The Stream Model</a:t>
            </a:r>
          </a:p>
        </p:txBody>
      </p:sp>
      <p:sp>
        <p:nvSpPr>
          <p:cNvPr id="19460" name="Rectangle 3"/>
          <p:cNvSpPr>
            <a:spLocks noGrp="1" noChangeArrowheads="1"/>
          </p:cNvSpPr>
          <p:nvPr>
            <p:ph type="body" idx="1"/>
          </p:nvPr>
        </p:nvSpPr>
        <p:spPr/>
        <p:txBody>
          <a:bodyPr/>
          <a:lstStyle/>
          <a:p>
            <a:r>
              <a:rPr lang="en-US" dirty="0" smtClean="0"/>
              <a:t>Input </a:t>
            </a:r>
            <a:r>
              <a:rPr lang="en-US" b="1" dirty="0" smtClean="0">
                <a:solidFill>
                  <a:srgbClr val="0000FF"/>
                </a:solidFill>
              </a:rPr>
              <a:t>elements</a:t>
            </a:r>
            <a:r>
              <a:rPr lang="en-US" dirty="0" smtClean="0">
                <a:solidFill>
                  <a:srgbClr val="0000FF"/>
                </a:solidFill>
              </a:rPr>
              <a:t> </a:t>
            </a:r>
            <a:r>
              <a:rPr lang="en-US" dirty="0" smtClean="0"/>
              <a:t>enter at a rapid rate, </a:t>
            </a:r>
            <a:br>
              <a:rPr lang="en-US" dirty="0" smtClean="0"/>
            </a:br>
            <a:r>
              <a:rPr lang="en-US" dirty="0" smtClean="0"/>
              <a:t>at one or more input ports (i.e., </a:t>
            </a:r>
            <a:r>
              <a:rPr lang="en-US" b="1" dirty="0" smtClean="0"/>
              <a:t>streams</a:t>
            </a:r>
            <a:r>
              <a:rPr lang="en-US" dirty="0" smtClean="0"/>
              <a:t>)</a:t>
            </a:r>
          </a:p>
          <a:p>
            <a:pPr lvl="1"/>
            <a:r>
              <a:rPr lang="en-US" b="1" dirty="0" smtClean="0">
                <a:solidFill>
                  <a:srgbClr val="0000FF"/>
                </a:solidFill>
              </a:rPr>
              <a:t>We call elements of the stream tuples</a:t>
            </a:r>
          </a:p>
          <a:p>
            <a:pPr lvl="8"/>
            <a:endParaRPr lang="en-US" dirty="0" smtClean="0"/>
          </a:p>
          <a:p>
            <a:r>
              <a:rPr lang="en-US" b="1" dirty="0" smtClean="0"/>
              <a:t>The system cannot store the entire stream accessibly</a:t>
            </a:r>
          </a:p>
          <a:p>
            <a:pPr lvl="8"/>
            <a:endParaRPr lang="en-US" dirty="0" smtClean="0"/>
          </a:p>
          <a:p>
            <a:r>
              <a:rPr lang="en-US" b="1" dirty="0" smtClean="0">
                <a:solidFill>
                  <a:srgbClr val="0000FF"/>
                </a:solidFill>
              </a:rPr>
              <a:t>Q:</a:t>
            </a:r>
            <a:r>
              <a:rPr lang="en-US" b="1" dirty="0" smtClean="0">
                <a:solidFill>
                  <a:srgbClr val="D60093"/>
                </a:solidFill>
              </a:rPr>
              <a:t> How do you make critical calculations about the stream using a limited amount of memory?</a:t>
            </a:r>
          </a:p>
        </p:txBody>
      </p:sp>
      <p:sp>
        <p:nvSpPr>
          <p:cNvPr id="6" name="Footer Placeholder 5"/>
          <p:cNvSpPr>
            <a:spLocks noGrp="1"/>
          </p:cNvSpPr>
          <p:nvPr>
            <p:ph type="ftr" sz="quarter" idx="11"/>
          </p:nvPr>
        </p:nvSpPr>
        <p:spPr/>
        <p:txBody>
          <a:bodyPr/>
          <a:lstStyle/>
          <a:p>
            <a:r>
              <a:rPr lang="en-US" smtClean="0"/>
              <a:t>J. Leskovec, A. Rajaraman, J. Ullman: Mining of Massive Datasets, http://www.mmds.org</a:t>
            </a:r>
            <a:endParaRPr lang="en-US"/>
          </a:p>
        </p:txBody>
      </p:sp>
    </p:spTree>
    <p:extLst>
      <p:ext uri="{BB962C8B-B14F-4D97-AF65-F5344CB8AC3E}">
        <p14:creationId xmlns:p14="http://schemas.microsoft.com/office/powerpoint/2010/main" val="171369724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457200" y="155448"/>
            <a:ext cx="8686800" cy="987552"/>
          </a:xfrm>
        </p:spPr>
        <p:txBody>
          <a:bodyPr>
            <a:normAutofit/>
          </a:bodyPr>
          <a:lstStyle/>
          <a:p>
            <a:pPr>
              <a:defRPr/>
            </a:pPr>
            <a:r>
              <a:rPr lang="en-US" dirty="0" smtClean="0"/>
              <a:t>Counting </a:t>
            </a:r>
            <a:r>
              <a:rPr lang="en-US" dirty="0"/>
              <a:t>Distinct Elements</a:t>
            </a:r>
          </a:p>
        </p:txBody>
      </p:sp>
      <p:sp>
        <p:nvSpPr>
          <p:cNvPr id="24580" name="Rectangle 3"/>
          <p:cNvSpPr>
            <a:spLocks noGrp="1" noChangeArrowheads="1"/>
          </p:cNvSpPr>
          <p:nvPr>
            <p:ph idx="1"/>
          </p:nvPr>
        </p:nvSpPr>
        <p:spPr/>
        <p:txBody>
          <a:bodyPr/>
          <a:lstStyle/>
          <a:p>
            <a:r>
              <a:rPr lang="en-US" b="1" dirty="0" smtClean="0">
                <a:solidFill>
                  <a:srgbClr val="D60093"/>
                </a:solidFill>
              </a:rPr>
              <a:t>Problem:</a:t>
            </a:r>
          </a:p>
          <a:p>
            <a:pPr lvl="1"/>
            <a:r>
              <a:rPr lang="en-US" dirty="0" smtClean="0"/>
              <a:t>Data stream consists of a universe of elements chosen from a set of size </a:t>
            </a:r>
            <a:r>
              <a:rPr lang="en-US" b="1" i="1" dirty="0" smtClean="0"/>
              <a:t>N</a:t>
            </a:r>
            <a:endParaRPr lang="en-US" b="1" dirty="0" smtClean="0"/>
          </a:p>
          <a:p>
            <a:pPr lvl="1"/>
            <a:r>
              <a:rPr lang="en-US" dirty="0" smtClean="0"/>
              <a:t>Maintain a count of the number of distinct elements seen so far</a:t>
            </a:r>
          </a:p>
          <a:p>
            <a:pPr lvl="8"/>
            <a:endParaRPr lang="en-US" dirty="0" smtClean="0"/>
          </a:p>
          <a:p>
            <a:r>
              <a:rPr lang="en-US" b="1" dirty="0" smtClean="0">
                <a:solidFill>
                  <a:srgbClr val="0000FF"/>
                </a:solidFill>
              </a:rPr>
              <a:t>Obvious approach:</a:t>
            </a:r>
            <a:r>
              <a:rPr lang="en-US" dirty="0" smtClean="0">
                <a:solidFill>
                  <a:srgbClr val="0000FF"/>
                </a:solidFill>
              </a:rPr>
              <a:t> </a:t>
            </a:r>
            <a:br>
              <a:rPr lang="en-US" dirty="0" smtClean="0">
                <a:solidFill>
                  <a:srgbClr val="0000FF"/>
                </a:solidFill>
              </a:rPr>
            </a:br>
            <a:r>
              <a:rPr lang="en-US" dirty="0" smtClean="0"/>
              <a:t>Maintain the set of elements seen so far</a:t>
            </a:r>
          </a:p>
          <a:p>
            <a:pPr lvl="1"/>
            <a:r>
              <a:rPr lang="en-US" dirty="0" smtClean="0"/>
              <a:t>That is, keep a hash table of all the distinct elements seen so far</a:t>
            </a:r>
          </a:p>
        </p:txBody>
      </p:sp>
      <p:sp>
        <p:nvSpPr>
          <p:cNvPr id="24578" name="Slide Number Placeholder 5"/>
          <p:cNvSpPr>
            <a:spLocks noGrp="1"/>
          </p:cNvSpPr>
          <p:nvPr>
            <p:ph type="sldNum" sz="quarter" idx="12"/>
          </p:nvPr>
        </p:nvSpPr>
        <p:spPr bwMode="auto">
          <a:noFill/>
          <a:ln>
            <a:miter lim="800000"/>
            <a:headEnd/>
            <a:tailEnd/>
          </a:ln>
        </p:spPr>
        <p:txBody>
          <a:bodyPr/>
          <a:lstStyle/>
          <a:p>
            <a:fld id="{8EA734A5-3188-4C42-9087-0ED06D89AEDF}" type="slidenum">
              <a:rPr lang="en-US" smtClean="0">
                <a:latin typeface="Calibri" pitchFamily="34" charset="0"/>
                <a:ea typeface="ＭＳ Ｐゴシック" pitchFamily="34" charset="-128"/>
              </a:rPr>
              <a:pPr/>
              <a:t>30</a:t>
            </a:fld>
            <a:endParaRPr lang="en-US" dirty="0" smtClean="0">
              <a:latin typeface="Calibri" pitchFamily="34" charset="0"/>
              <a:ea typeface="ＭＳ Ｐゴシック" pitchFamily="34" charset="-128"/>
            </a:endParaRPr>
          </a:p>
        </p:txBody>
      </p:sp>
      <p:sp>
        <p:nvSpPr>
          <p:cNvPr id="6" name="Footer Placeholder 5"/>
          <p:cNvSpPr>
            <a:spLocks noGrp="1"/>
          </p:cNvSpPr>
          <p:nvPr>
            <p:ph type="ftr" sz="quarter" idx="11"/>
          </p:nvPr>
        </p:nvSpPr>
        <p:spPr/>
        <p:txBody>
          <a:bodyPr/>
          <a:lstStyle/>
          <a:p>
            <a:r>
              <a:rPr lang="en-US" smtClean="0"/>
              <a:t>J. Leskovec, A. Rajaraman, J. Ullman: Mining of Massive Datasets, http://www.mmds.org </a:t>
            </a:r>
            <a:endParaRPr lang="en-US" dirty="0"/>
          </a:p>
        </p:txBody>
      </p:sp>
    </p:spTree>
    <p:extLst>
      <p:ext uri="{BB962C8B-B14F-4D97-AF65-F5344CB8AC3E}">
        <p14:creationId xmlns:p14="http://schemas.microsoft.com/office/powerpoint/2010/main" val="20056457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580">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4580">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a:defRPr/>
            </a:pPr>
            <a:r>
              <a:rPr lang="en-US" dirty="0"/>
              <a:t>Applications</a:t>
            </a:r>
          </a:p>
        </p:txBody>
      </p:sp>
      <p:sp>
        <p:nvSpPr>
          <p:cNvPr id="25604" name="Rectangle 3"/>
          <p:cNvSpPr>
            <a:spLocks noGrp="1" noChangeArrowheads="1"/>
          </p:cNvSpPr>
          <p:nvPr>
            <p:ph idx="1"/>
          </p:nvPr>
        </p:nvSpPr>
        <p:spPr/>
        <p:txBody>
          <a:bodyPr/>
          <a:lstStyle/>
          <a:p>
            <a:r>
              <a:rPr lang="en-US" b="1" dirty="0" smtClean="0">
                <a:solidFill>
                  <a:srgbClr val="0000FF"/>
                </a:solidFill>
              </a:rPr>
              <a:t>How many different Web pages does each customer request in a week?</a:t>
            </a:r>
          </a:p>
          <a:p>
            <a:pPr lvl="8"/>
            <a:endParaRPr lang="en-US" b="1" dirty="0">
              <a:solidFill>
                <a:srgbClr val="0000FF"/>
              </a:solidFill>
            </a:endParaRPr>
          </a:p>
          <a:p>
            <a:r>
              <a:rPr lang="en-US" b="1" dirty="0" smtClean="0">
                <a:solidFill>
                  <a:srgbClr val="008000"/>
                </a:solidFill>
              </a:rPr>
              <a:t>How many distinct products have we sold in the last week?</a:t>
            </a:r>
          </a:p>
        </p:txBody>
      </p:sp>
      <p:sp>
        <p:nvSpPr>
          <p:cNvPr id="25602" name="Slide Number Placeholder 5"/>
          <p:cNvSpPr>
            <a:spLocks noGrp="1"/>
          </p:cNvSpPr>
          <p:nvPr>
            <p:ph type="sldNum" sz="quarter" idx="12"/>
          </p:nvPr>
        </p:nvSpPr>
        <p:spPr bwMode="auto">
          <a:noFill/>
          <a:ln>
            <a:miter lim="800000"/>
            <a:headEnd/>
            <a:tailEnd/>
          </a:ln>
        </p:spPr>
        <p:txBody>
          <a:bodyPr/>
          <a:lstStyle/>
          <a:p>
            <a:fld id="{0F9E0D16-0E37-47B1-8C03-2A2D98228C5B}" type="slidenum">
              <a:rPr lang="en-US" smtClean="0">
                <a:latin typeface="Calibri" pitchFamily="34" charset="0"/>
                <a:ea typeface="ＭＳ Ｐゴシック" pitchFamily="34" charset="-128"/>
              </a:rPr>
              <a:pPr/>
              <a:t>31</a:t>
            </a:fld>
            <a:endParaRPr lang="en-US" dirty="0" smtClean="0">
              <a:latin typeface="Calibri" pitchFamily="34" charset="0"/>
              <a:ea typeface="ＭＳ Ｐゴシック" pitchFamily="34" charset="-128"/>
            </a:endParaRPr>
          </a:p>
        </p:txBody>
      </p:sp>
      <p:sp>
        <p:nvSpPr>
          <p:cNvPr id="6" name="Footer Placeholder 5"/>
          <p:cNvSpPr>
            <a:spLocks noGrp="1"/>
          </p:cNvSpPr>
          <p:nvPr>
            <p:ph type="ftr" sz="quarter" idx="11"/>
          </p:nvPr>
        </p:nvSpPr>
        <p:spPr/>
        <p:txBody>
          <a:bodyPr/>
          <a:lstStyle/>
          <a:p>
            <a:r>
              <a:rPr lang="en-US" smtClean="0"/>
              <a:t>J. Leskovec, A. Rajaraman, J. Ullman: Mining of Massive Datasets, http://www.mmds.org </a:t>
            </a:r>
            <a:endParaRPr lang="en-US" dirty="0"/>
          </a:p>
        </p:txBody>
      </p:sp>
    </p:spTree>
    <p:extLst>
      <p:ext uri="{BB962C8B-B14F-4D97-AF65-F5344CB8AC3E}">
        <p14:creationId xmlns:p14="http://schemas.microsoft.com/office/powerpoint/2010/main" val="2231208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60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560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a:defRPr/>
            </a:pPr>
            <a:r>
              <a:rPr lang="en-US" dirty="0"/>
              <a:t>Using Small Storage</a:t>
            </a:r>
          </a:p>
        </p:txBody>
      </p:sp>
      <p:sp>
        <p:nvSpPr>
          <p:cNvPr id="26628" name="Rectangle 3"/>
          <p:cNvSpPr>
            <a:spLocks noGrp="1" noChangeArrowheads="1"/>
          </p:cNvSpPr>
          <p:nvPr>
            <p:ph idx="1"/>
          </p:nvPr>
        </p:nvSpPr>
        <p:spPr>
          <a:xfrm>
            <a:off x="457200" y="1295400"/>
            <a:ext cx="8610600" cy="5257801"/>
          </a:xfrm>
        </p:spPr>
        <p:txBody>
          <a:bodyPr/>
          <a:lstStyle/>
          <a:p>
            <a:endParaRPr lang="en-US" b="1" dirty="0" smtClean="0"/>
          </a:p>
          <a:p>
            <a:r>
              <a:rPr lang="en-US" b="1" dirty="0" smtClean="0"/>
              <a:t>Real problem: </a:t>
            </a:r>
            <a:r>
              <a:rPr lang="en-US" b="1" dirty="0" smtClean="0">
                <a:solidFill>
                  <a:srgbClr val="0000FF"/>
                </a:solidFill>
              </a:rPr>
              <a:t>What if we do not have space </a:t>
            </a:r>
            <a:r>
              <a:rPr lang="en-US" b="1" dirty="0">
                <a:solidFill>
                  <a:srgbClr val="0000FF"/>
                </a:solidFill>
              </a:rPr>
              <a:t/>
            </a:r>
            <a:br>
              <a:rPr lang="en-US" b="1" dirty="0">
                <a:solidFill>
                  <a:srgbClr val="0000FF"/>
                </a:solidFill>
              </a:rPr>
            </a:br>
            <a:r>
              <a:rPr lang="en-US" b="1" dirty="0" smtClean="0">
                <a:solidFill>
                  <a:srgbClr val="0000FF"/>
                </a:solidFill>
              </a:rPr>
              <a:t>to maintain the set of elements seen so far?</a:t>
            </a:r>
          </a:p>
          <a:p>
            <a:pPr lvl="8"/>
            <a:endParaRPr lang="en-US" dirty="0" smtClean="0"/>
          </a:p>
          <a:p>
            <a:r>
              <a:rPr lang="en-US" b="1" dirty="0" smtClean="0">
                <a:solidFill>
                  <a:srgbClr val="D60093"/>
                </a:solidFill>
              </a:rPr>
              <a:t>Estimate the count in an unbiased way</a:t>
            </a:r>
          </a:p>
          <a:p>
            <a:pPr lvl="8"/>
            <a:endParaRPr lang="en-US" dirty="0" smtClean="0"/>
          </a:p>
          <a:p>
            <a:r>
              <a:rPr lang="en-US" b="1" dirty="0" smtClean="0">
                <a:solidFill>
                  <a:srgbClr val="008000"/>
                </a:solidFill>
              </a:rPr>
              <a:t>Accept that the count may have a little error, but limit the probability that the error is large</a:t>
            </a:r>
          </a:p>
        </p:txBody>
      </p:sp>
      <p:sp>
        <p:nvSpPr>
          <p:cNvPr id="26626" name="Slide Number Placeholder 5"/>
          <p:cNvSpPr>
            <a:spLocks noGrp="1"/>
          </p:cNvSpPr>
          <p:nvPr>
            <p:ph type="sldNum" sz="quarter" idx="12"/>
          </p:nvPr>
        </p:nvSpPr>
        <p:spPr bwMode="auto">
          <a:noFill/>
          <a:ln>
            <a:miter lim="800000"/>
            <a:headEnd/>
            <a:tailEnd/>
          </a:ln>
        </p:spPr>
        <p:txBody>
          <a:bodyPr/>
          <a:lstStyle/>
          <a:p>
            <a:fld id="{F61DE5F5-E362-4FB3-9142-2214188BB54A}" type="slidenum">
              <a:rPr lang="en-US" smtClean="0">
                <a:latin typeface="Calibri" pitchFamily="34" charset="0"/>
                <a:ea typeface="ＭＳ Ｐゴシック" pitchFamily="34" charset="-128"/>
              </a:rPr>
              <a:pPr/>
              <a:t>32</a:t>
            </a:fld>
            <a:endParaRPr lang="en-US" dirty="0" smtClean="0">
              <a:latin typeface="Calibri" pitchFamily="34" charset="0"/>
              <a:ea typeface="ＭＳ Ｐゴシック" pitchFamily="34" charset="-128"/>
            </a:endParaRPr>
          </a:p>
        </p:txBody>
      </p:sp>
      <p:sp>
        <p:nvSpPr>
          <p:cNvPr id="6" name="Footer Placeholder 5"/>
          <p:cNvSpPr>
            <a:spLocks noGrp="1"/>
          </p:cNvSpPr>
          <p:nvPr>
            <p:ph type="ftr" sz="quarter" idx="11"/>
          </p:nvPr>
        </p:nvSpPr>
        <p:spPr/>
        <p:txBody>
          <a:bodyPr/>
          <a:lstStyle/>
          <a:p>
            <a:r>
              <a:rPr lang="en-US" smtClean="0"/>
              <a:t>J. Leskovec, A. Rajaraman, J. Ullman: Mining of Massive Datasets, http://www.mmds.org </a:t>
            </a:r>
            <a:endParaRPr lang="en-US" dirty="0"/>
          </a:p>
        </p:txBody>
      </p:sp>
    </p:spTree>
    <p:extLst>
      <p:ext uri="{BB962C8B-B14F-4D97-AF65-F5344CB8AC3E}">
        <p14:creationId xmlns:p14="http://schemas.microsoft.com/office/powerpoint/2010/main" val="97568188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a:defRPr/>
            </a:pPr>
            <a:r>
              <a:rPr lang="en-US" dirty="0" smtClean="0"/>
              <a:t>Flajolet-Martin </a:t>
            </a:r>
            <a:r>
              <a:rPr lang="en-US" dirty="0"/>
              <a:t>Approach</a:t>
            </a:r>
          </a:p>
        </p:txBody>
      </p:sp>
      <p:sp>
        <p:nvSpPr>
          <p:cNvPr id="11267" name="Rectangle 3"/>
          <p:cNvSpPr>
            <a:spLocks noGrp="1" noChangeArrowheads="1"/>
          </p:cNvSpPr>
          <p:nvPr>
            <p:ph idx="1"/>
          </p:nvPr>
        </p:nvSpPr>
        <p:spPr/>
        <p:txBody>
          <a:bodyPr>
            <a:normAutofit/>
          </a:bodyPr>
          <a:lstStyle/>
          <a:p>
            <a:r>
              <a:rPr lang="en-US" dirty="0" smtClean="0">
                <a:solidFill>
                  <a:srgbClr val="0000FF"/>
                </a:solidFill>
              </a:rPr>
              <a:t>Pick a hash function </a:t>
            </a:r>
            <a:r>
              <a:rPr lang="en-US" b="1" i="1" dirty="0" smtClean="0">
                <a:solidFill>
                  <a:srgbClr val="0000FF"/>
                </a:solidFill>
              </a:rPr>
              <a:t>h</a:t>
            </a:r>
            <a:r>
              <a:rPr lang="en-US" dirty="0" smtClean="0">
                <a:solidFill>
                  <a:srgbClr val="0000FF"/>
                </a:solidFill>
              </a:rPr>
              <a:t> that maps each of the </a:t>
            </a:r>
            <a:r>
              <a:rPr lang="en-US" b="1" i="1" dirty="0" smtClean="0">
                <a:solidFill>
                  <a:srgbClr val="0000FF"/>
                </a:solidFill>
              </a:rPr>
              <a:t>N</a:t>
            </a:r>
            <a:r>
              <a:rPr lang="en-US" b="1" dirty="0" smtClean="0">
                <a:solidFill>
                  <a:srgbClr val="0000FF"/>
                </a:solidFill>
              </a:rPr>
              <a:t> </a:t>
            </a:r>
            <a:r>
              <a:rPr lang="en-US" dirty="0" smtClean="0">
                <a:solidFill>
                  <a:srgbClr val="0000FF"/>
                </a:solidFill>
              </a:rPr>
              <a:t>elements to at least  </a:t>
            </a:r>
            <a:r>
              <a:rPr lang="en-US" b="1" dirty="0" smtClean="0">
                <a:solidFill>
                  <a:srgbClr val="0000FF"/>
                </a:solidFill>
              </a:rPr>
              <a:t>log</a:t>
            </a:r>
            <a:r>
              <a:rPr lang="en-US" b="1" baseline="-25000" dirty="0" smtClean="0">
                <a:solidFill>
                  <a:srgbClr val="0000FF"/>
                </a:solidFill>
              </a:rPr>
              <a:t>2 </a:t>
            </a:r>
            <a:r>
              <a:rPr lang="en-US" b="1" i="1" dirty="0" smtClean="0">
                <a:solidFill>
                  <a:srgbClr val="0000FF"/>
                </a:solidFill>
              </a:rPr>
              <a:t>N</a:t>
            </a:r>
            <a:r>
              <a:rPr lang="en-US" i="1" dirty="0" smtClean="0">
                <a:solidFill>
                  <a:srgbClr val="0000FF"/>
                </a:solidFill>
              </a:rPr>
              <a:t>  </a:t>
            </a:r>
            <a:r>
              <a:rPr lang="en-US" dirty="0" smtClean="0">
                <a:solidFill>
                  <a:srgbClr val="0000FF"/>
                </a:solidFill>
              </a:rPr>
              <a:t>bits</a:t>
            </a:r>
          </a:p>
          <a:p>
            <a:pPr lvl="8"/>
            <a:endParaRPr lang="en-US" dirty="0" smtClean="0"/>
          </a:p>
          <a:p>
            <a:r>
              <a:rPr lang="en-US" dirty="0" smtClean="0"/>
              <a:t>For each stream element </a:t>
            </a:r>
            <a:r>
              <a:rPr lang="en-US" b="1" i="1" dirty="0" smtClean="0"/>
              <a:t>a</a:t>
            </a:r>
            <a:r>
              <a:rPr lang="en-US" dirty="0" smtClean="0"/>
              <a:t>, let </a:t>
            </a:r>
            <a:r>
              <a:rPr lang="en-US" b="1" i="1" dirty="0" smtClean="0"/>
              <a:t>r</a:t>
            </a:r>
            <a:r>
              <a:rPr lang="en-US" b="1" dirty="0" smtClean="0"/>
              <a:t>(</a:t>
            </a:r>
            <a:r>
              <a:rPr lang="en-US" b="1" i="1" dirty="0" smtClean="0"/>
              <a:t>a</a:t>
            </a:r>
            <a:r>
              <a:rPr lang="en-US" b="1" dirty="0" smtClean="0"/>
              <a:t>)</a:t>
            </a:r>
            <a:r>
              <a:rPr lang="en-US" dirty="0" smtClean="0"/>
              <a:t> be the number of trailing </a:t>
            </a:r>
            <a:r>
              <a:rPr lang="en-US" b="1" dirty="0" smtClean="0"/>
              <a:t>0s</a:t>
            </a:r>
            <a:r>
              <a:rPr lang="en-US" dirty="0" smtClean="0"/>
              <a:t> in </a:t>
            </a:r>
            <a:r>
              <a:rPr lang="en-US" b="1" i="1" dirty="0" smtClean="0"/>
              <a:t>h</a:t>
            </a:r>
            <a:r>
              <a:rPr lang="en-US" b="1" dirty="0" smtClean="0"/>
              <a:t>(</a:t>
            </a:r>
            <a:r>
              <a:rPr lang="en-US" b="1" i="1" dirty="0" smtClean="0"/>
              <a:t>a</a:t>
            </a:r>
            <a:r>
              <a:rPr lang="en-US" b="1" dirty="0" smtClean="0"/>
              <a:t>)</a:t>
            </a:r>
          </a:p>
          <a:p>
            <a:pPr lvl="1"/>
            <a:r>
              <a:rPr lang="en-US" b="1" dirty="0" smtClean="0">
                <a:solidFill>
                  <a:srgbClr val="008000"/>
                </a:solidFill>
              </a:rPr>
              <a:t>r(a)</a:t>
            </a:r>
            <a:r>
              <a:rPr lang="en-US" dirty="0" smtClean="0">
                <a:solidFill>
                  <a:srgbClr val="008000"/>
                </a:solidFill>
              </a:rPr>
              <a:t> = position of first 1 counting from the right</a:t>
            </a:r>
          </a:p>
          <a:p>
            <a:pPr lvl="2"/>
            <a:r>
              <a:rPr lang="en-US" dirty="0" smtClean="0"/>
              <a:t>E.g., say </a:t>
            </a:r>
            <a:r>
              <a:rPr lang="en-US" b="1" i="1" dirty="0" smtClean="0"/>
              <a:t>h(a) = 12</a:t>
            </a:r>
            <a:r>
              <a:rPr lang="en-US" dirty="0" smtClean="0"/>
              <a:t>, then </a:t>
            </a:r>
            <a:r>
              <a:rPr lang="en-US" b="1" i="1" dirty="0" smtClean="0"/>
              <a:t>12</a:t>
            </a:r>
            <a:r>
              <a:rPr lang="en-US" dirty="0" smtClean="0"/>
              <a:t> is </a:t>
            </a:r>
            <a:r>
              <a:rPr lang="en-US" b="1" i="1" dirty="0" smtClean="0"/>
              <a:t>1100</a:t>
            </a:r>
            <a:r>
              <a:rPr lang="en-US" dirty="0" smtClean="0"/>
              <a:t> in binary, so</a:t>
            </a:r>
            <a:r>
              <a:rPr lang="en-US" i="1" dirty="0" smtClean="0"/>
              <a:t> </a:t>
            </a:r>
            <a:r>
              <a:rPr lang="en-US" b="1" i="1" dirty="0" smtClean="0"/>
              <a:t>r(a) = 2</a:t>
            </a:r>
          </a:p>
          <a:p>
            <a:r>
              <a:rPr lang="en-US" dirty="0" smtClean="0"/>
              <a:t>Record </a:t>
            </a:r>
            <a:r>
              <a:rPr lang="en-US" b="1" i="1" dirty="0" smtClean="0">
                <a:solidFill>
                  <a:srgbClr val="D60093"/>
                </a:solidFill>
              </a:rPr>
              <a:t>R </a:t>
            </a:r>
            <a:r>
              <a:rPr lang="en-US" b="1" dirty="0" smtClean="0">
                <a:solidFill>
                  <a:srgbClr val="D60093"/>
                </a:solidFill>
              </a:rPr>
              <a:t>= the maximum </a:t>
            </a:r>
            <a:r>
              <a:rPr lang="en-US" b="1" i="1" dirty="0" smtClean="0">
                <a:solidFill>
                  <a:srgbClr val="D60093"/>
                </a:solidFill>
              </a:rPr>
              <a:t>r</a:t>
            </a:r>
            <a:r>
              <a:rPr lang="en-US" b="1" dirty="0" smtClean="0">
                <a:solidFill>
                  <a:srgbClr val="D60093"/>
                </a:solidFill>
              </a:rPr>
              <a:t>(</a:t>
            </a:r>
            <a:r>
              <a:rPr lang="en-US" b="1" i="1" dirty="0" smtClean="0">
                <a:solidFill>
                  <a:srgbClr val="D60093"/>
                </a:solidFill>
              </a:rPr>
              <a:t>a</a:t>
            </a:r>
            <a:r>
              <a:rPr lang="en-US" b="1" dirty="0" smtClean="0">
                <a:solidFill>
                  <a:srgbClr val="D60093"/>
                </a:solidFill>
              </a:rPr>
              <a:t>) seen</a:t>
            </a:r>
          </a:p>
          <a:p>
            <a:pPr lvl="1"/>
            <a:r>
              <a:rPr lang="en-US" b="1" dirty="0" smtClean="0"/>
              <a:t>R = </a:t>
            </a:r>
            <a:r>
              <a:rPr lang="en-US" b="1" dirty="0" err="1" smtClean="0"/>
              <a:t>max</a:t>
            </a:r>
            <a:r>
              <a:rPr lang="en-US" b="1" baseline="-25000" dirty="0" err="1" smtClean="0"/>
              <a:t>a</a:t>
            </a:r>
            <a:r>
              <a:rPr lang="en-US" b="1" dirty="0" smtClean="0"/>
              <a:t> r(a)</a:t>
            </a:r>
            <a:r>
              <a:rPr lang="en-US" dirty="0" smtClean="0"/>
              <a:t>,  over all the items </a:t>
            </a:r>
            <a:r>
              <a:rPr lang="en-US" b="1" i="1" dirty="0" smtClean="0"/>
              <a:t>a</a:t>
            </a:r>
            <a:r>
              <a:rPr lang="en-US" dirty="0" smtClean="0"/>
              <a:t> seen so far</a:t>
            </a:r>
          </a:p>
          <a:p>
            <a:pPr lvl="8"/>
            <a:endParaRPr lang="en-US" dirty="0" smtClean="0"/>
          </a:p>
          <a:p>
            <a:r>
              <a:rPr lang="en-US" b="1" dirty="0" smtClean="0">
                <a:solidFill>
                  <a:srgbClr val="0000FF"/>
                </a:solidFill>
              </a:rPr>
              <a:t>Estimated number of distinct elements = 2</a:t>
            </a:r>
            <a:r>
              <a:rPr lang="en-US" b="1" i="1" baseline="30000" dirty="0" smtClean="0">
                <a:solidFill>
                  <a:srgbClr val="0000FF"/>
                </a:solidFill>
              </a:rPr>
              <a:t>R</a:t>
            </a:r>
            <a:endParaRPr lang="en-US" b="1" dirty="0" smtClean="0">
              <a:solidFill>
                <a:srgbClr val="0000FF"/>
              </a:solidFill>
            </a:endParaRPr>
          </a:p>
        </p:txBody>
      </p:sp>
      <p:sp>
        <p:nvSpPr>
          <p:cNvPr id="27650" name="Slide Number Placeholder 5"/>
          <p:cNvSpPr>
            <a:spLocks noGrp="1"/>
          </p:cNvSpPr>
          <p:nvPr>
            <p:ph type="sldNum" sz="quarter" idx="12"/>
          </p:nvPr>
        </p:nvSpPr>
        <p:spPr bwMode="auto">
          <a:noFill/>
          <a:ln>
            <a:miter lim="800000"/>
            <a:headEnd/>
            <a:tailEnd/>
          </a:ln>
        </p:spPr>
        <p:txBody>
          <a:bodyPr/>
          <a:lstStyle/>
          <a:p>
            <a:fld id="{EF4F4D47-9943-4B54-ABAA-CA5578CD62DD}" type="slidenum">
              <a:rPr lang="en-US" smtClean="0">
                <a:latin typeface="Calibri" pitchFamily="34" charset="0"/>
                <a:ea typeface="ＭＳ Ｐゴシック" pitchFamily="34" charset="-128"/>
              </a:rPr>
              <a:pPr/>
              <a:t>33</a:t>
            </a:fld>
            <a:endParaRPr lang="en-US" dirty="0" smtClean="0">
              <a:latin typeface="Calibri" pitchFamily="34" charset="0"/>
              <a:ea typeface="ＭＳ Ｐゴシック" pitchFamily="34" charset="-128"/>
            </a:endParaRPr>
          </a:p>
        </p:txBody>
      </p:sp>
      <p:sp>
        <p:nvSpPr>
          <p:cNvPr id="7" name="Footer Placeholder 6"/>
          <p:cNvSpPr>
            <a:spLocks noGrp="1"/>
          </p:cNvSpPr>
          <p:nvPr>
            <p:ph type="ftr" sz="quarter" idx="11"/>
          </p:nvPr>
        </p:nvSpPr>
        <p:spPr/>
        <p:txBody>
          <a:bodyPr/>
          <a:lstStyle/>
          <a:p>
            <a:r>
              <a:rPr lang="en-US" smtClean="0"/>
              <a:t>J. Leskovec, A. Rajaraman, J. Ullman: Mining of Massive Datasets, http://www.mmds.org </a:t>
            </a:r>
            <a:endParaRPr lang="en-US" dirty="0"/>
          </a:p>
        </p:txBody>
      </p:sp>
    </p:spTree>
    <p:extLst>
      <p:ext uri="{BB962C8B-B14F-4D97-AF65-F5344CB8AC3E}">
        <p14:creationId xmlns:p14="http://schemas.microsoft.com/office/powerpoint/2010/main" val="5600884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267">
                                            <p:txEl>
                                              <p:pRg st="2" end="2"/>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267">
                                            <p:txEl>
                                              <p:pRg st="3" end="3"/>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267">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267">
                                            <p:txEl>
                                              <p:pRg st="5" end="5"/>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1267">
                                            <p:txEl>
                                              <p:pRg st="6" end="6"/>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1267">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build="p"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It Works: Intuition</a:t>
            </a:r>
            <a:endParaRPr lang="en-US" dirty="0"/>
          </a:p>
        </p:txBody>
      </p:sp>
      <p:sp>
        <p:nvSpPr>
          <p:cNvPr id="3" name="Content Placeholder 2"/>
          <p:cNvSpPr>
            <a:spLocks noGrp="1"/>
          </p:cNvSpPr>
          <p:nvPr>
            <p:ph idx="1"/>
          </p:nvPr>
        </p:nvSpPr>
        <p:spPr>
          <a:xfrm>
            <a:off x="457200" y="1295400"/>
            <a:ext cx="8686800" cy="5257801"/>
          </a:xfrm>
        </p:spPr>
        <p:txBody>
          <a:bodyPr>
            <a:normAutofit lnSpcReduction="10000"/>
          </a:bodyPr>
          <a:lstStyle/>
          <a:p>
            <a:r>
              <a:rPr lang="en-US" b="1" u="sng" dirty="0" smtClean="0">
                <a:solidFill>
                  <a:srgbClr val="0000FF"/>
                </a:solidFill>
              </a:rPr>
              <a:t>Very </a:t>
            </a:r>
            <a:r>
              <a:rPr lang="en-US" b="1" u="sng" dirty="0" err="1" smtClean="0">
                <a:solidFill>
                  <a:srgbClr val="0000FF"/>
                </a:solidFill>
              </a:rPr>
              <a:t>very</a:t>
            </a:r>
            <a:r>
              <a:rPr lang="en-US" b="1" u="sng" dirty="0" smtClean="0">
                <a:solidFill>
                  <a:srgbClr val="0000FF"/>
                </a:solidFill>
              </a:rPr>
              <a:t> rough and heuristic</a:t>
            </a:r>
            <a:r>
              <a:rPr lang="en-US" b="1" dirty="0" smtClean="0">
                <a:solidFill>
                  <a:srgbClr val="0000FF"/>
                </a:solidFill>
              </a:rPr>
              <a:t> intuition why </a:t>
            </a:r>
            <a:br>
              <a:rPr lang="en-US" b="1" dirty="0" smtClean="0">
                <a:solidFill>
                  <a:srgbClr val="0000FF"/>
                </a:solidFill>
              </a:rPr>
            </a:br>
            <a:r>
              <a:rPr lang="en-US" b="1" dirty="0" err="1" smtClean="0">
                <a:solidFill>
                  <a:srgbClr val="0000FF"/>
                </a:solidFill>
              </a:rPr>
              <a:t>Flajolet</a:t>
            </a:r>
            <a:r>
              <a:rPr lang="en-US" b="1" dirty="0" smtClean="0">
                <a:solidFill>
                  <a:srgbClr val="0000FF"/>
                </a:solidFill>
              </a:rPr>
              <a:t>-Martin works:</a:t>
            </a:r>
          </a:p>
          <a:p>
            <a:pPr lvl="1"/>
            <a:r>
              <a:rPr lang="en-US" b="1" i="1" dirty="0" smtClean="0">
                <a:solidFill>
                  <a:srgbClr val="D60093"/>
                </a:solidFill>
              </a:rPr>
              <a:t>h(a)</a:t>
            </a:r>
            <a:r>
              <a:rPr lang="en-US" dirty="0" smtClean="0">
                <a:solidFill>
                  <a:srgbClr val="D60093"/>
                </a:solidFill>
              </a:rPr>
              <a:t> hashes</a:t>
            </a:r>
            <a:r>
              <a:rPr lang="en-US" b="1" dirty="0" smtClean="0">
                <a:solidFill>
                  <a:srgbClr val="D60093"/>
                </a:solidFill>
              </a:rPr>
              <a:t> </a:t>
            </a:r>
            <a:r>
              <a:rPr lang="en-US" b="1" i="1" dirty="0" smtClean="0">
                <a:solidFill>
                  <a:srgbClr val="D60093"/>
                </a:solidFill>
              </a:rPr>
              <a:t>a</a:t>
            </a:r>
            <a:r>
              <a:rPr lang="en-US" dirty="0" smtClean="0">
                <a:solidFill>
                  <a:srgbClr val="D60093"/>
                </a:solidFill>
              </a:rPr>
              <a:t> with </a:t>
            </a:r>
            <a:r>
              <a:rPr lang="en-US" b="1" dirty="0" smtClean="0">
                <a:solidFill>
                  <a:srgbClr val="D60093"/>
                </a:solidFill>
              </a:rPr>
              <a:t>equal prob.</a:t>
            </a:r>
            <a:r>
              <a:rPr lang="en-US" dirty="0" smtClean="0">
                <a:solidFill>
                  <a:srgbClr val="D60093"/>
                </a:solidFill>
              </a:rPr>
              <a:t> to any of </a:t>
            </a:r>
            <a:r>
              <a:rPr lang="en-US" b="1" i="1" dirty="0" smtClean="0">
                <a:solidFill>
                  <a:srgbClr val="D60093"/>
                </a:solidFill>
              </a:rPr>
              <a:t>N</a:t>
            </a:r>
            <a:r>
              <a:rPr lang="en-US" dirty="0" smtClean="0">
                <a:solidFill>
                  <a:srgbClr val="D60093"/>
                </a:solidFill>
              </a:rPr>
              <a:t> values</a:t>
            </a:r>
          </a:p>
          <a:p>
            <a:pPr lvl="1"/>
            <a:r>
              <a:rPr lang="en-US" dirty="0" smtClean="0"/>
              <a:t>Then </a:t>
            </a:r>
            <a:r>
              <a:rPr lang="en-US" b="1" i="1" dirty="0" smtClean="0"/>
              <a:t>h(a)</a:t>
            </a:r>
            <a:r>
              <a:rPr lang="en-US" dirty="0" smtClean="0"/>
              <a:t> is a sequence of </a:t>
            </a:r>
            <a:r>
              <a:rPr lang="en-US" b="1" dirty="0" smtClean="0"/>
              <a:t>log</a:t>
            </a:r>
            <a:r>
              <a:rPr lang="en-US" b="1" baseline="-25000" dirty="0" smtClean="0"/>
              <a:t>2 </a:t>
            </a:r>
            <a:r>
              <a:rPr lang="en-US" b="1" dirty="0" smtClean="0"/>
              <a:t>N</a:t>
            </a:r>
            <a:r>
              <a:rPr lang="en-US" dirty="0" smtClean="0"/>
              <a:t> bits, </a:t>
            </a:r>
            <a:br>
              <a:rPr lang="en-US" dirty="0" smtClean="0"/>
            </a:br>
            <a:r>
              <a:rPr lang="en-US" dirty="0" smtClean="0"/>
              <a:t>where </a:t>
            </a:r>
            <a:r>
              <a:rPr lang="en-US" b="1" i="1" dirty="0" smtClean="0">
                <a:solidFill>
                  <a:srgbClr val="008000"/>
                </a:solidFill>
              </a:rPr>
              <a:t>2</a:t>
            </a:r>
            <a:r>
              <a:rPr lang="en-US" b="1" i="1" baseline="30000" dirty="0" smtClean="0">
                <a:solidFill>
                  <a:srgbClr val="008000"/>
                </a:solidFill>
              </a:rPr>
              <a:t>-r</a:t>
            </a:r>
            <a:r>
              <a:rPr lang="en-US" i="1" dirty="0" smtClean="0"/>
              <a:t> </a:t>
            </a:r>
            <a:r>
              <a:rPr lang="en-US" dirty="0" smtClean="0"/>
              <a:t>fraction of all </a:t>
            </a:r>
            <a:r>
              <a:rPr lang="en-US" b="1" i="1" dirty="0" smtClean="0">
                <a:solidFill>
                  <a:srgbClr val="008000"/>
                </a:solidFill>
              </a:rPr>
              <a:t>a</a:t>
            </a:r>
            <a:r>
              <a:rPr lang="en-US" dirty="0" smtClean="0"/>
              <a:t>s have a tail of </a:t>
            </a:r>
            <a:r>
              <a:rPr lang="en-US" b="1" i="1" dirty="0" smtClean="0">
                <a:solidFill>
                  <a:srgbClr val="008000"/>
                </a:solidFill>
              </a:rPr>
              <a:t>r</a:t>
            </a:r>
            <a:r>
              <a:rPr lang="en-US" dirty="0" smtClean="0"/>
              <a:t> zeros </a:t>
            </a:r>
          </a:p>
          <a:p>
            <a:pPr lvl="2"/>
            <a:r>
              <a:rPr lang="en-US" dirty="0" smtClean="0"/>
              <a:t>About 50% of</a:t>
            </a:r>
            <a:r>
              <a:rPr lang="en-US" i="1" dirty="0" smtClean="0"/>
              <a:t> </a:t>
            </a:r>
            <a:r>
              <a:rPr lang="en-US" b="1" i="1" dirty="0" smtClean="0"/>
              <a:t>a</a:t>
            </a:r>
            <a:r>
              <a:rPr lang="en-US" dirty="0" smtClean="0"/>
              <a:t>s hash to </a:t>
            </a:r>
            <a:r>
              <a:rPr lang="en-US" b="1" dirty="0" smtClean="0"/>
              <a:t>***0</a:t>
            </a:r>
          </a:p>
          <a:p>
            <a:pPr lvl="2"/>
            <a:r>
              <a:rPr lang="en-US" dirty="0"/>
              <a:t>About </a:t>
            </a:r>
            <a:r>
              <a:rPr lang="en-US" dirty="0" smtClean="0"/>
              <a:t>25% </a:t>
            </a:r>
            <a:r>
              <a:rPr lang="en-US" dirty="0"/>
              <a:t>of</a:t>
            </a:r>
            <a:r>
              <a:rPr lang="en-US" b="1" dirty="0"/>
              <a:t> </a:t>
            </a:r>
            <a:r>
              <a:rPr lang="en-US" b="1" i="1" dirty="0" smtClean="0"/>
              <a:t>a</a:t>
            </a:r>
            <a:r>
              <a:rPr lang="en-US" dirty="0"/>
              <a:t>s</a:t>
            </a:r>
            <a:r>
              <a:rPr lang="en-US" dirty="0" smtClean="0"/>
              <a:t> </a:t>
            </a:r>
            <a:r>
              <a:rPr lang="en-US" dirty="0"/>
              <a:t>hash to </a:t>
            </a:r>
            <a:r>
              <a:rPr lang="en-US" b="1" dirty="0" smtClean="0"/>
              <a:t>**00</a:t>
            </a:r>
            <a:endParaRPr lang="en-US" b="1" dirty="0"/>
          </a:p>
          <a:p>
            <a:pPr lvl="2"/>
            <a:r>
              <a:rPr lang="en-US" dirty="0" smtClean="0"/>
              <a:t>So, if we saw the longest tail of </a:t>
            </a:r>
            <a:r>
              <a:rPr lang="en-US" b="1" i="1" dirty="0" smtClean="0"/>
              <a:t>r=2</a:t>
            </a:r>
            <a:r>
              <a:rPr lang="en-US" dirty="0" smtClean="0"/>
              <a:t> (i.e., item hash </a:t>
            </a:r>
            <a:br>
              <a:rPr lang="en-US" dirty="0" smtClean="0"/>
            </a:br>
            <a:r>
              <a:rPr lang="en-US" dirty="0" smtClean="0"/>
              <a:t>ending </a:t>
            </a:r>
            <a:r>
              <a:rPr lang="en-US" b="1" dirty="0" smtClean="0"/>
              <a:t>*100</a:t>
            </a:r>
            <a:r>
              <a:rPr lang="en-US" dirty="0" smtClean="0"/>
              <a:t>) then we have probably seen </a:t>
            </a:r>
            <a:br>
              <a:rPr lang="en-US" dirty="0" smtClean="0"/>
            </a:br>
            <a:r>
              <a:rPr lang="en-US" b="1" dirty="0" smtClean="0"/>
              <a:t>about</a:t>
            </a:r>
            <a:r>
              <a:rPr lang="en-US" dirty="0" smtClean="0"/>
              <a:t> </a:t>
            </a:r>
            <a:r>
              <a:rPr lang="en-US" b="1" i="1" dirty="0" smtClean="0"/>
              <a:t>4</a:t>
            </a:r>
            <a:r>
              <a:rPr lang="en-US" dirty="0" smtClean="0"/>
              <a:t> distinct items so far</a:t>
            </a:r>
          </a:p>
          <a:p>
            <a:pPr lvl="1"/>
            <a:r>
              <a:rPr lang="en-US" b="1" dirty="0" smtClean="0">
                <a:solidFill>
                  <a:srgbClr val="008000"/>
                </a:solidFill>
              </a:rPr>
              <a:t>So, it takes to hash about </a:t>
            </a:r>
            <a:r>
              <a:rPr lang="en-US" b="1" i="1" dirty="0" smtClean="0">
                <a:solidFill>
                  <a:srgbClr val="008000"/>
                </a:solidFill>
              </a:rPr>
              <a:t>2</a:t>
            </a:r>
            <a:r>
              <a:rPr lang="en-US" b="1" i="1" baseline="30000" dirty="0" smtClean="0">
                <a:solidFill>
                  <a:srgbClr val="008000"/>
                </a:solidFill>
              </a:rPr>
              <a:t>r</a:t>
            </a:r>
            <a:r>
              <a:rPr lang="en-US" b="1" dirty="0" smtClean="0">
                <a:solidFill>
                  <a:srgbClr val="008000"/>
                </a:solidFill>
              </a:rPr>
              <a:t> items before we </a:t>
            </a:r>
            <a:br>
              <a:rPr lang="en-US" b="1" dirty="0" smtClean="0">
                <a:solidFill>
                  <a:srgbClr val="008000"/>
                </a:solidFill>
              </a:rPr>
            </a:br>
            <a:r>
              <a:rPr lang="en-US" b="1" dirty="0" smtClean="0">
                <a:solidFill>
                  <a:srgbClr val="008000"/>
                </a:solidFill>
              </a:rPr>
              <a:t>see one with zero-suffix of length </a:t>
            </a:r>
            <a:r>
              <a:rPr lang="en-US" b="1" i="1" dirty="0" smtClean="0">
                <a:solidFill>
                  <a:srgbClr val="008000"/>
                </a:solidFill>
              </a:rPr>
              <a:t>r</a:t>
            </a:r>
          </a:p>
        </p:txBody>
      </p:sp>
      <p:sp>
        <p:nvSpPr>
          <p:cNvPr id="5" name="Footer Placeholder 4"/>
          <p:cNvSpPr>
            <a:spLocks noGrp="1"/>
          </p:cNvSpPr>
          <p:nvPr>
            <p:ph type="ftr" sz="quarter" idx="11"/>
          </p:nvPr>
        </p:nvSpPr>
        <p:spPr/>
        <p:txBody>
          <a:bodyPr/>
          <a:lstStyle/>
          <a:p>
            <a:r>
              <a:rPr lang="en-US" smtClean="0"/>
              <a:t>J. Leskovec, A. Rajaraman, J. Ullman: Mining of Massive Datasets, http://www.mmds.org </a:t>
            </a:r>
            <a:endParaRPr lang="en-US" dirty="0"/>
          </a:p>
        </p:txBody>
      </p:sp>
      <p:sp>
        <p:nvSpPr>
          <p:cNvPr id="6" name="Slide Number Placeholder 5"/>
          <p:cNvSpPr>
            <a:spLocks noGrp="1"/>
          </p:cNvSpPr>
          <p:nvPr>
            <p:ph type="sldNum" sz="quarter" idx="12"/>
          </p:nvPr>
        </p:nvSpPr>
        <p:spPr/>
        <p:txBody>
          <a:bodyPr/>
          <a:lstStyle/>
          <a:p>
            <a:fld id="{19B12225-5612-419B-A8D5-4B8EEE4C217E}" type="slidenum">
              <a:rPr lang="en-US" smtClean="0"/>
              <a:pPr/>
              <a:t>34</a:t>
            </a:fld>
            <a:endParaRPr lang="en-US" dirty="0"/>
          </a:p>
        </p:txBody>
      </p:sp>
    </p:spTree>
    <p:extLst>
      <p:ext uri="{BB962C8B-B14F-4D97-AF65-F5344CB8AC3E}">
        <p14:creationId xmlns:p14="http://schemas.microsoft.com/office/powerpoint/2010/main" val="6750732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a:defRPr/>
            </a:pPr>
            <a:r>
              <a:rPr lang="en-US" dirty="0"/>
              <a:t>Why It </a:t>
            </a:r>
            <a:r>
              <a:rPr lang="en-US" dirty="0" smtClean="0"/>
              <a:t>Works: More formally</a:t>
            </a:r>
            <a:endParaRPr lang="en-US" dirty="0"/>
          </a:p>
        </p:txBody>
      </p:sp>
      <mc:AlternateContent xmlns:mc="http://schemas.openxmlformats.org/markup-compatibility/2006" xmlns:a14="http://schemas.microsoft.com/office/drawing/2010/main">
        <mc:Choice Requires="a14">
          <p:sp>
            <p:nvSpPr>
              <p:cNvPr id="28676" name="Rectangle 3"/>
              <p:cNvSpPr>
                <a:spLocks noGrp="1" noChangeArrowheads="1"/>
              </p:cNvSpPr>
              <p:nvPr>
                <p:ph idx="1"/>
              </p:nvPr>
            </p:nvSpPr>
            <p:spPr/>
            <p:txBody>
              <a:bodyPr/>
              <a:lstStyle/>
              <a:p>
                <a:r>
                  <a:rPr lang="en-US" b="1" dirty="0" smtClean="0">
                    <a:solidFill>
                      <a:srgbClr val="D60093"/>
                    </a:solidFill>
                  </a:rPr>
                  <a:t>Now we show why </a:t>
                </a:r>
                <a:r>
                  <a:rPr lang="en-US" b="1" dirty="0" err="1" smtClean="0">
                    <a:solidFill>
                      <a:srgbClr val="D60093"/>
                    </a:solidFill>
                  </a:rPr>
                  <a:t>Flajolet</a:t>
                </a:r>
                <a:r>
                  <a:rPr lang="en-US" b="1" dirty="0" smtClean="0">
                    <a:solidFill>
                      <a:srgbClr val="D60093"/>
                    </a:solidFill>
                  </a:rPr>
                  <a:t>-Martin works</a:t>
                </a:r>
                <a:endParaRPr lang="en-US" sz="3600" b="1" baseline="30000" dirty="0">
                  <a:solidFill>
                    <a:srgbClr val="0000FF"/>
                  </a:solidFill>
                </a:endParaRPr>
              </a:p>
              <a:p>
                <a:pPr lvl="8"/>
                <a:endParaRPr lang="en-US" b="1" dirty="0" smtClean="0"/>
              </a:p>
              <a:p>
                <a:r>
                  <a:rPr lang="en-US" b="1" dirty="0" smtClean="0"/>
                  <a:t>Formally, we will show that </a:t>
                </a:r>
                <a:r>
                  <a:rPr lang="en-US" b="1" dirty="0" smtClean="0">
                    <a:solidFill>
                      <a:srgbClr val="0000FF"/>
                    </a:solidFill>
                  </a:rPr>
                  <a:t>probability of finding a tail of </a:t>
                </a:r>
                <a:r>
                  <a:rPr lang="en-US" b="1" i="1" dirty="0" smtClean="0">
                    <a:solidFill>
                      <a:srgbClr val="0000FF"/>
                    </a:solidFill>
                  </a:rPr>
                  <a:t>r</a:t>
                </a:r>
                <a:r>
                  <a:rPr lang="en-US" b="1" dirty="0" smtClean="0">
                    <a:solidFill>
                      <a:srgbClr val="0000FF"/>
                    </a:solidFill>
                  </a:rPr>
                  <a:t> zeros:</a:t>
                </a:r>
              </a:p>
              <a:p>
                <a:pPr lvl="1"/>
                <a:r>
                  <a:rPr lang="en-US" b="1" dirty="0" smtClean="0"/>
                  <a:t>Goes to</a:t>
                </a:r>
                <a:r>
                  <a:rPr lang="en-US" b="1" dirty="0" smtClean="0">
                    <a:solidFill>
                      <a:srgbClr val="D60093"/>
                    </a:solidFill>
                  </a:rPr>
                  <a:t> 1 </a:t>
                </a:r>
                <a:r>
                  <a:rPr lang="en-US" b="1" dirty="0" smtClean="0"/>
                  <a:t>if</a:t>
                </a:r>
                <a:r>
                  <a:rPr lang="en-US" b="1" dirty="0" smtClean="0">
                    <a:solidFill>
                      <a:srgbClr val="D60093"/>
                    </a:solidFill>
                  </a:rPr>
                  <a:t> </a:t>
                </a:r>
                <a14:m>
                  <m:oMath xmlns:m="http://schemas.openxmlformats.org/officeDocument/2006/math">
                    <m:r>
                      <a:rPr lang="en-US" b="1" i="1" smtClean="0">
                        <a:solidFill>
                          <a:srgbClr val="D60093"/>
                        </a:solidFill>
                        <a:latin typeface="Cambria Math"/>
                      </a:rPr>
                      <m:t>𝒎</m:t>
                    </m:r>
                    <m:r>
                      <a:rPr lang="en-US" b="1" i="1" smtClean="0">
                        <a:solidFill>
                          <a:srgbClr val="D60093"/>
                        </a:solidFill>
                        <a:latin typeface="Cambria Math"/>
                      </a:rPr>
                      <m:t>≫</m:t>
                    </m:r>
                    <m:sSup>
                      <m:sSupPr>
                        <m:ctrlPr>
                          <a:rPr lang="en-US" b="1" i="1" smtClean="0">
                            <a:solidFill>
                              <a:srgbClr val="D60093"/>
                            </a:solidFill>
                            <a:latin typeface="Cambria Math" panose="02040503050406030204" pitchFamily="18" charset="0"/>
                          </a:rPr>
                        </m:ctrlPr>
                      </m:sSupPr>
                      <m:e>
                        <m:r>
                          <a:rPr lang="en-US" b="1" i="1" smtClean="0">
                            <a:solidFill>
                              <a:srgbClr val="D60093"/>
                            </a:solidFill>
                            <a:latin typeface="Cambria Math"/>
                          </a:rPr>
                          <m:t>𝟐</m:t>
                        </m:r>
                      </m:e>
                      <m:sup>
                        <m:r>
                          <a:rPr lang="en-US" b="1" i="1" smtClean="0">
                            <a:solidFill>
                              <a:srgbClr val="D60093"/>
                            </a:solidFill>
                            <a:latin typeface="Cambria Math"/>
                          </a:rPr>
                          <m:t>𝒓</m:t>
                        </m:r>
                      </m:sup>
                    </m:sSup>
                  </m:oMath>
                </a14:m>
                <a:endParaRPr lang="en-US" b="1" dirty="0" smtClean="0">
                  <a:solidFill>
                    <a:srgbClr val="D60093"/>
                  </a:solidFill>
                </a:endParaRPr>
              </a:p>
              <a:p>
                <a:pPr lvl="1"/>
                <a:r>
                  <a:rPr lang="en-US" b="1" dirty="0" smtClean="0"/>
                  <a:t>Goes to</a:t>
                </a:r>
                <a:r>
                  <a:rPr lang="en-US" b="1" dirty="0" smtClean="0">
                    <a:solidFill>
                      <a:srgbClr val="D60093"/>
                    </a:solidFill>
                  </a:rPr>
                  <a:t> 0 </a:t>
                </a:r>
                <a:r>
                  <a:rPr lang="en-US" b="1" dirty="0" smtClean="0"/>
                  <a:t>if</a:t>
                </a:r>
                <a:r>
                  <a:rPr lang="en-US" b="1" dirty="0" smtClean="0">
                    <a:solidFill>
                      <a:srgbClr val="D60093"/>
                    </a:solidFill>
                  </a:rPr>
                  <a:t> </a:t>
                </a:r>
                <a14:m>
                  <m:oMath xmlns:m="http://schemas.openxmlformats.org/officeDocument/2006/math">
                    <m:r>
                      <a:rPr lang="en-US" b="1" i="1" smtClean="0">
                        <a:solidFill>
                          <a:srgbClr val="D60093"/>
                        </a:solidFill>
                        <a:latin typeface="Cambria Math"/>
                      </a:rPr>
                      <m:t>𝒎</m:t>
                    </m:r>
                    <m:r>
                      <a:rPr lang="en-US" b="1" i="1" smtClean="0">
                        <a:solidFill>
                          <a:srgbClr val="D60093"/>
                        </a:solidFill>
                        <a:latin typeface="Cambria Math"/>
                      </a:rPr>
                      <m:t>≪</m:t>
                    </m:r>
                    <m:sSup>
                      <m:sSupPr>
                        <m:ctrlPr>
                          <a:rPr lang="en-US" b="1" i="1" smtClean="0">
                            <a:solidFill>
                              <a:srgbClr val="D60093"/>
                            </a:solidFill>
                            <a:latin typeface="Cambria Math" panose="02040503050406030204" pitchFamily="18" charset="0"/>
                          </a:rPr>
                        </m:ctrlPr>
                      </m:sSupPr>
                      <m:e>
                        <m:r>
                          <a:rPr lang="en-US" b="1" i="1" smtClean="0">
                            <a:solidFill>
                              <a:srgbClr val="D60093"/>
                            </a:solidFill>
                            <a:latin typeface="Cambria Math"/>
                          </a:rPr>
                          <m:t>𝟐</m:t>
                        </m:r>
                      </m:e>
                      <m:sup>
                        <m:r>
                          <a:rPr lang="en-US" b="1" i="1" smtClean="0">
                            <a:solidFill>
                              <a:srgbClr val="D60093"/>
                            </a:solidFill>
                            <a:latin typeface="Cambria Math"/>
                          </a:rPr>
                          <m:t>𝒓</m:t>
                        </m:r>
                      </m:sup>
                    </m:sSup>
                  </m:oMath>
                </a14:m>
                <a:endParaRPr lang="en-US" b="1" dirty="0" smtClean="0">
                  <a:solidFill>
                    <a:srgbClr val="D60093"/>
                  </a:solidFill>
                </a:endParaRPr>
              </a:p>
              <a:p>
                <a:pPr marL="457200" lvl="1" indent="0">
                  <a:buNone/>
                </a:pPr>
                <a:r>
                  <a:rPr lang="en-US" dirty="0" smtClean="0"/>
                  <a:t>where </a:t>
                </a:r>
                <a14:m>
                  <m:oMath xmlns:m="http://schemas.openxmlformats.org/officeDocument/2006/math">
                    <m:r>
                      <a:rPr lang="en-US" b="1" i="1">
                        <a:solidFill>
                          <a:srgbClr val="D60093"/>
                        </a:solidFill>
                        <a:latin typeface="Cambria Math"/>
                      </a:rPr>
                      <m:t>𝒎</m:t>
                    </m:r>
                  </m:oMath>
                </a14:m>
                <a:r>
                  <a:rPr lang="en-US" dirty="0" smtClean="0"/>
                  <a:t> is the number of distinct elements </a:t>
                </a:r>
                <a:br>
                  <a:rPr lang="en-US" dirty="0" smtClean="0"/>
                </a:br>
                <a:r>
                  <a:rPr lang="en-US" dirty="0" smtClean="0"/>
                  <a:t>seen so far in the stream</a:t>
                </a:r>
              </a:p>
              <a:p>
                <a:r>
                  <a:rPr lang="en-US" b="1" dirty="0" smtClean="0">
                    <a:solidFill>
                      <a:srgbClr val="D60093"/>
                    </a:solidFill>
                  </a:rPr>
                  <a:t>Thus</a:t>
                </a:r>
                <a:r>
                  <a:rPr lang="en-US" b="1" dirty="0">
                    <a:solidFill>
                      <a:srgbClr val="D60093"/>
                    </a:solidFill>
                  </a:rPr>
                  <a:t>, 2</a:t>
                </a:r>
                <a:r>
                  <a:rPr lang="en-US" b="1" i="1" baseline="30000" dirty="0">
                    <a:solidFill>
                      <a:srgbClr val="D60093"/>
                    </a:solidFill>
                  </a:rPr>
                  <a:t>R</a:t>
                </a:r>
                <a:r>
                  <a:rPr lang="en-US" b="1" dirty="0">
                    <a:solidFill>
                      <a:srgbClr val="D60093"/>
                    </a:solidFill>
                  </a:rPr>
                  <a:t>  will almost always be around </a:t>
                </a:r>
                <a:r>
                  <a:rPr lang="en-US" b="1" i="1" dirty="0">
                    <a:solidFill>
                      <a:srgbClr val="D60093"/>
                    </a:solidFill>
                  </a:rPr>
                  <a:t>m!</a:t>
                </a:r>
              </a:p>
              <a:p>
                <a:endParaRPr lang="en-US" b="1" dirty="0" smtClean="0">
                  <a:solidFill>
                    <a:srgbClr val="D60093"/>
                  </a:solidFill>
                </a:endParaRPr>
              </a:p>
              <a:p>
                <a:pPr lvl="2"/>
                <a:endParaRPr lang="en-US" b="1" baseline="30000" dirty="0" smtClean="0">
                  <a:solidFill>
                    <a:srgbClr val="D60093"/>
                  </a:solidFill>
                </a:endParaRPr>
              </a:p>
            </p:txBody>
          </p:sp>
        </mc:Choice>
        <mc:Fallback xmlns="">
          <p:sp>
            <p:nvSpPr>
              <p:cNvPr id="28676" name="Rectangle 3"/>
              <p:cNvSpPr>
                <a:spLocks noGrp="1" noRot="1" noChangeAspect="1" noMove="1" noResize="1" noEditPoints="1" noAdjustHandles="1" noChangeArrowheads="1" noChangeShapeType="1" noTextEdit="1"/>
              </p:cNvSpPr>
              <p:nvPr>
                <p:ph idx="1"/>
              </p:nvPr>
            </p:nvSpPr>
            <p:spPr>
              <a:blipFill rotWithShape="1">
                <a:blip r:embed="rId2"/>
                <a:stretch>
                  <a:fillRect t="-696"/>
                </a:stretch>
              </a:blipFill>
            </p:spPr>
            <p:txBody>
              <a:bodyPr/>
              <a:lstStyle/>
              <a:p>
                <a:r>
                  <a:rPr lang="en-US">
                    <a:noFill/>
                  </a:rPr>
                  <a:t> </a:t>
                </a:r>
              </a:p>
            </p:txBody>
          </p:sp>
        </mc:Fallback>
      </mc:AlternateContent>
      <p:sp>
        <p:nvSpPr>
          <p:cNvPr id="28674" name="Slide Number Placeholder 5"/>
          <p:cNvSpPr>
            <a:spLocks noGrp="1"/>
          </p:cNvSpPr>
          <p:nvPr>
            <p:ph type="sldNum" sz="quarter" idx="12"/>
          </p:nvPr>
        </p:nvSpPr>
        <p:spPr bwMode="auto">
          <a:noFill/>
          <a:ln>
            <a:miter lim="800000"/>
            <a:headEnd/>
            <a:tailEnd/>
          </a:ln>
        </p:spPr>
        <p:txBody>
          <a:bodyPr/>
          <a:lstStyle/>
          <a:p>
            <a:fld id="{956DA93A-C5F8-4242-8731-A1FBAD2ABF45}" type="slidenum">
              <a:rPr lang="en-US" smtClean="0">
                <a:latin typeface="Calibri" pitchFamily="34" charset="0"/>
                <a:ea typeface="ＭＳ Ｐゴシック" pitchFamily="34" charset="-128"/>
              </a:rPr>
              <a:pPr/>
              <a:t>35</a:t>
            </a:fld>
            <a:endParaRPr lang="en-US" dirty="0" smtClean="0">
              <a:latin typeface="Calibri" pitchFamily="34" charset="0"/>
              <a:ea typeface="ＭＳ Ｐゴシック" pitchFamily="34" charset="-128"/>
            </a:endParaRPr>
          </a:p>
        </p:txBody>
      </p:sp>
      <p:sp>
        <p:nvSpPr>
          <p:cNvPr id="14" name="Footer Placeholder 13"/>
          <p:cNvSpPr>
            <a:spLocks noGrp="1"/>
          </p:cNvSpPr>
          <p:nvPr>
            <p:ph type="ftr" sz="quarter" idx="11"/>
          </p:nvPr>
        </p:nvSpPr>
        <p:spPr/>
        <p:txBody>
          <a:bodyPr/>
          <a:lstStyle/>
          <a:p>
            <a:r>
              <a:rPr lang="en-US" smtClean="0"/>
              <a:t>J. Leskovec, A. Rajaraman, J. Ullman: Mining of Massive Datasets, http://www.mmds.org </a:t>
            </a:r>
            <a:endParaRPr lang="en-US" dirty="0"/>
          </a:p>
        </p:txBody>
      </p:sp>
    </p:spTree>
    <p:extLst>
      <p:ext uri="{BB962C8B-B14F-4D97-AF65-F5344CB8AC3E}">
        <p14:creationId xmlns:p14="http://schemas.microsoft.com/office/powerpoint/2010/main" val="5742399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a:defRPr/>
            </a:pPr>
            <a:r>
              <a:rPr lang="en-US" dirty="0"/>
              <a:t>Why It </a:t>
            </a:r>
            <a:r>
              <a:rPr lang="en-US" dirty="0" smtClean="0"/>
              <a:t>Works: More formally</a:t>
            </a:r>
            <a:endParaRPr lang="en-US" dirty="0"/>
          </a:p>
        </p:txBody>
      </p:sp>
      <mc:AlternateContent xmlns:mc="http://schemas.openxmlformats.org/markup-compatibility/2006" xmlns:a14="http://schemas.microsoft.com/office/drawing/2010/main">
        <mc:Choice Requires="a14">
          <p:sp>
            <p:nvSpPr>
              <p:cNvPr id="28676" name="Rectangle 3"/>
              <p:cNvSpPr>
                <a:spLocks noGrp="1" noChangeArrowheads="1"/>
              </p:cNvSpPr>
              <p:nvPr>
                <p:ph idx="1"/>
              </p:nvPr>
            </p:nvSpPr>
            <p:spPr>
              <a:xfrm>
                <a:off x="457200" y="1295400"/>
                <a:ext cx="8229600" cy="4331495"/>
              </a:xfrm>
            </p:spPr>
            <p:txBody>
              <a:bodyPr/>
              <a:lstStyle/>
              <a:p>
                <a:r>
                  <a:rPr lang="en-US" b="1" dirty="0" smtClean="0">
                    <a:solidFill>
                      <a:srgbClr val="0000FF"/>
                    </a:solidFill>
                  </a:rPr>
                  <a:t>What is the probability that a given </a:t>
                </a:r>
                <a:r>
                  <a:rPr lang="en-US" b="1" i="1" dirty="0" smtClean="0">
                    <a:solidFill>
                      <a:srgbClr val="0000FF"/>
                    </a:solidFill>
                  </a:rPr>
                  <a:t>h</a:t>
                </a:r>
                <a:r>
                  <a:rPr lang="en-US" b="1" dirty="0" smtClean="0">
                    <a:solidFill>
                      <a:srgbClr val="0000FF"/>
                    </a:solidFill>
                  </a:rPr>
                  <a:t>(</a:t>
                </a:r>
                <a:r>
                  <a:rPr lang="en-US" b="1" i="1" dirty="0" smtClean="0">
                    <a:solidFill>
                      <a:srgbClr val="0000FF"/>
                    </a:solidFill>
                  </a:rPr>
                  <a:t>a</a:t>
                </a:r>
                <a:r>
                  <a:rPr lang="en-US" b="1" dirty="0" smtClean="0">
                    <a:solidFill>
                      <a:srgbClr val="0000FF"/>
                    </a:solidFill>
                  </a:rPr>
                  <a:t>) ends </a:t>
                </a:r>
                <a:br>
                  <a:rPr lang="en-US" b="1" dirty="0" smtClean="0">
                    <a:solidFill>
                      <a:srgbClr val="0000FF"/>
                    </a:solidFill>
                  </a:rPr>
                </a:br>
                <a:r>
                  <a:rPr lang="en-US" b="1" dirty="0" smtClean="0">
                    <a:solidFill>
                      <a:srgbClr val="0000FF"/>
                    </a:solidFill>
                  </a:rPr>
                  <a:t>in at least </a:t>
                </a:r>
                <a:r>
                  <a:rPr lang="en-US" b="1" i="1" dirty="0" smtClean="0">
                    <a:solidFill>
                      <a:srgbClr val="0000FF"/>
                    </a:solidFill>
                  </a:rPr>
                  <a:t>r </a:t>
                </a:r>
                <a:r>
                  <a:rPr lang="en-US" b="1" dirty="0" smtClean="0">
                    <a:solidFill>
                      <a:srgbClr val="0000FF"/>
                    </a:solidFill>
                  </a:rPr>
                  <a:t>zeros is 2</a:t>
                </a:r>
                <a:r>
                  <a:rPr lang="en-US" b="1" baseline="30000" dirty="0" smtClean="0">
                    <a:solidFill>
                      <a:srgbClr val="0000FF"/>
                    </a:solidFill>
                  </a:rPr>
                  <a:t>-</a:t>
                </a:r>
                <a:r>
                  <a:rPr lang="en-US" b="1" i="1" baseline="30000" dirty="0" smtClean="0">
                    <a:solidFill>
                      <a:srgbClr val="0000FF"/>
                    </a:solidFill>
                  </a:rPr>
                  <a:t>r</a:t>
                </a:r>
              </a:p>
              <a:p>
                <a:pPr lvl="1"/>
                <a:r>
                  <a:rPr lang="en-US" b="1" dirty="0" smtClean="0"/>
                  <a:t>h(a)</a:t>
                </a:r>
                <a:r>
                  <a:rPr lang="en-US" dirty="0" smtClean="0"/>
                  <a:t> hashes elements uniformly at random</a:t>
                </a:r>
              </a:p>
              <a:p>
                <a:pPr lvl="1"/>
                <a:r>
                  <a:rPr lang="en-US" dirty="0" smtClean="0"/>
                  <a:t>Probability that a random number ends </a:t>
                </a:r>
                <a:r>
                  <a:rPr lang="en-US" dirty="0"/>
                  <a:t>in </a:t>
                </a:r>
                <a:r>
                  <a:rPr lang="en-US" dirty="0" smtClean="0"/>
                  <a:t/>
                </a:r>
                <a:br>
                  <a:rPr lang="en-US" dirty="0" smtClean="0"/>
                </a:br>
                <a:r>
                  <a:rPr lang="en-US" dirty="0" smtClean="0"/>
                  <a:t>at </a:t>
                </a:r>
                <a:r>
                  <a:rPr lang="en-US" dirty="0"/>
                  <a:t>least </a:t>
                </a:r>
                <a:r>
                  <a:rPr lang="en-US" b="1" i="1" dirty="0"/>
                  <a:t>r</a:t>
                </a:r>
                <a:r>
                  <a:rPr lang="en-US" i="1" dirty="0"/>
                  <a:t> </a:t>
                </a:r>
                <a:r>
                  <a:rPr lang="en-US" dirty="0" smtClean="0"/>
                  <a:t>zeros </a:t>
                </a:r>
                <a:r>
                  <a:rPr lang="en-US" dirty="0"/>
                  <a:t>is </a:t>
                </a:r>
                <a:r>
                  <a:rPr lang="en-US" b="1" dirty="0" smtClean="0"/>
                  <a:t>2</a:t>
                </a:r>
                <a:r>
                  <a:rPr lang="en-US" b="1" baseline="30000" dirty="0" smtClean="0"/>
                  <a:t>-</a:t>
                </a:r>
                <a:r>
                  <a:rPr lang="en-US" b="1" i="1" baseline="30000" dirty="0" smtClean="0"/>
                  <a:t>r</a:t>
                </a:r>
              </a:p>
              <a:p>
                <a:r>
                  <a:rPr lang="en-US" dirty="0" smtClean="0">
                    <a:solidFill>
                      <a:srgbClr val="D60093"/>
                    </a:solidFill>
                  </a:rPr>
                  <a:t>Then, the probability of </a:t>
                </a:r>
                <a:r>
                  <a:rPr lang="en-US" b="1" dirty="0" smtClean="0">
                    <a:solidFill>
                      <a:srgbClr val="D60093"/>
                    </a:solidFill>
                  </a:rPr>
                  <a:t>NOT</a:t>
                </a:r>
                <a:r>
                  <a:rPr lang="en-US" dirty="0" smtClean="0">
                    <a:solidFill>
                      <a:srgbClr val="D60093"/>
                    </a:solidFill>
                  </a:rPr>
                  <a:t> seeing a tail </a:t>
                </a:r>
                <a:br>
                  <a:rPr lang="en-US" dirty="0" smtClean="0">
                    <a:solidFill>
                      <a:srgbClr val="D60093"/>
                    </a:solidFill>
                  </a:rPr>
                </a:br>
                <a:r>
                  <a:rPr lang="en-US" dirty="0" smtClean="0">
                    <a:solidFill>
                      <a:srgbClr val="D60093"/>
                    </a:solidFill>
                  </a:rPr>
                  <a:t>of length </a:t>
                </a:r>
                <a:r>
                  <a:rPr lang="en-US" b="1" i="1" dirty="0" smtClean="0">
                    <a:solidFill>
                      <a:srgbClr val="D60093"/>
                    </a:solidFill>
                  </a:rPr>
                  <a:t>r</a:t>
                </a:r>
                <a:r>
                  <a:rPr lang="en-US" dirty="0" smtClean="0">
                    <a:solidFill>
                      <a:srgbClr val="D60093"/>
                    </a:solidFill>
                  </a:rPr>
                  <a:t> among </a:t>
                </a:r>
                <a:r>
                  <a:rPr lang="en-US" b="1" i="1" dirty="0" smtClean="0">
                    <a:solidFill>
                      <a:srgbClr val="D60093"/>
                    </a:solidFill>
                  </a:rPr>
                  <a:t>m</a:t>
                </a:r>
                <a:r>
                  <a:rPr lang="en-US" dirty="0" smtClean="0">
                    <a:solidFill>
                      <a:srgbClr val="D60093"/>
                    </a:solidFill>
                  </a:rPr>
                  <a:t> elements: </a:t>
                </a:r>
                <a:endParaRPr lang="en-US" b="0" i="1" dirty="0" smtClean="0">
                  <a:solidFill>
                    <a:srgbClr val="D60093"/>
                  </a:solidFill>
                  <a:latin typeface="Cambria Math"/>
                </a:endParaRPr>
              </a:p>
              <a:p>
                <a:pPr marL="118872" indent="0">
                  <a:buNone/>
                </a:pPr>
                <a14:m>
                  <m:oMathPara xmlns:m="http://schemas.openxmlformats.org/officeDocument/2006/math">
                    <m:oMathParaPr>
                      <m:jc m:val="centerGroup"/>
                    </m:oMathParaPr>
                    <m:oMath xmlns:m="http://schemas.openxmlformats.org/officeDocument/2006/math">
                      <m:sSup>
                        <m:sSupPr>
                          <m:ctrlPr>
                            <a:rPr lang="en-US" sz="3600" b="1" i="1" smtClean="0">
                              <a:solidFill>
                                <a:srgbClr val="0000FF"/>
                              </a:solidFill>
                              <a:latin typeface="Cambria Math" panose="02040503050406030204" pitchFamily="18" charset="0"/>
                            </a:rPr>
                          </m:ctrlPr>
                        </m:sSupPr>
                        <m:e>
                          <m:d>
                            <m:dPr>
                              <m:ctrlPr>
                                <a:rPr lang="en-US" sz="3600" b="1" i="1" smtClean="0">
                                  <a:solidFill>
                                    <a:srgbClr val="0000FF"/>
                                  </a:solidFill>
                                  <a:latin typeface="Cambria Math" panose="02040503050406030204" pitchFamily="18" charset="0"/>
                                </a:rPr>
                              </m:ctrlPr>
                            </m:dPr>
                            <m:e>
                              <m:r>
                                <a:rPr lang="en-US" sz="3600" b="1" i="1" smtClean="0">
                                  <a:solidFill>
                                    <a:srgbClr val="0000FF"/>
                                  </a:solidFill>
                                  <a:latin typeface="Cambria Math"/>
                                </a:rPr>
                                <m:t>𝟏</m:t>
                              </m:r>
                              <m:r>
                                <a:rPr lang="en-US" sz="3600" b="1" i="1" smtClean="0">
                                  <a:solidFill>
                                    <a:srgbClr val="0000FF"/>
                                  </a:solidFill>
                                  <a:latin typeface="Cambria Math"/>
                                </a:rPr>
                                <m:t>−</m:t>
                              </m:r>
                              <m:sSup>
                                <m:sSupPr>
                                  <m:ctrlPr>
                                    <a:rPr lang="en-US" sz="3600" b="1" i="1" smtClean="0">
                                      <a:solidFill>
                                        <a:srgbClr val="0000FF"/>
                                      </a:solidFill>
                                      <a:latin typeface="Cambria Math" panose="02040503050406030204" pitchFamily="18" charset="0"/>
                                    </a:rPr>
                                  </m:ctrlPr>
                                </m:sSupPr>
                                <m:e>
                                  <m:r>
                                    <a:rPr lang="en-US" sz="3600" b="1" i="1" smtClean="0">
                                      <a:solidFill>
                                        <a:srgbClr val="0000FF"/>
                                      </a:solidFill>
                                      <a:latin typeface="Cambria Math"/>
                                    </a:rPr>
                                    <m:t>𝟐</m:t>
                                  </m:r>
                                </m:e>
                                <m:sup>
                                  <m:r>
                                    <a:rPr lang="en-US" sz="3600" b="1" i="1" smtClean="0">
                                      <a:solidFill>
                                        <a:srgbClr val="0000FF"/>
                                      </a:solidFill>
                                      <a:latin typeface="Cambria Math"/>
                                    </a:rPr>
                                    <m:t>−</m:t>
                                  </m:r>
                                  <m:r>
                                    <a:rPr lang="en-US" sz="3600" b="1" i="1" smtClean="0">
                                      <a:solidFill>
                                        <a:srgbClr val="0000FF"/>
                                      </a:solidFill>
                                      <a:latin typeface="Cambria Math"/>
                                    </a:rPr>
                                    <m:t>𝒓</m:t>
                                  </m:r>
                                </m:sup>
                              </m:sSup>
                            </m:e>
                          </m:d>
                        </m:e>
                        <m:sup>
                          <m:r>
                            <a:rPr lang="en-US" sz="3600" b="1" i="1" smtClean="0">
                              <a:solidFill>
                                <a:srgbClr val="0000FF"/>
                              </a:solidFill>
                              <a:latin typeface="Cambria Math"/>
                            </a:rPr>
                            <m:t>𝒎</m:t>
                          </m:r>
                        </m:sup>
                      </m:sSup>
                    </m:oMath>
                  </m:oMathPara>
                </a14:m>
                <a:endParaRPr lang="en-US" sz="3600" b="1" baseline="30000" dirty="0" smtClean="0">
                  <a:solidFill>
                    <a:srgbClr val="0000FF"/>
                  </a:solidFill>
                </a:endParaRPr>
              </a:p>
            </p:txBody>
          </p:sp>
        </mc:Choice>
        <mc:Fallback xmlns="">
          <p:sp>
            <p:nvSpPr>
              <p:cNvPr id="28676" name="Rectangle 3"/>
              <p:cNvSpPr>
                <a:spLocks noGrp="1" noRot="1" noChangeAspect="1" noMove="1" noResize="1" noEditPoints="1" noAdjustHandles="1" noChangeArrowheads="1" noChangeShapeType="1" noTextEdit="1"/>
              </p:cNvSpPr>
              <p:nvPr>
                <p:ph idx="1"/>
              </p:nvPr>
            </p:nvSpPr>
            <p:spPr>
              <a:xfrm>
                <a:off x="457200" y="1295400"/>
                <a:ext cx="8229600" cy="4331495"/>
              </a:xfrm>
              <a:blipFill rotWithShape="1">
                <a:blip r:embed="rId2"/>
                <a:stretch>
                  <a:fillRect t="-845" r="-2593"/>
                </a:stretch>
              </a:blipFill>
            </p:spPr>
            <p:txBody>
              <a:bodyPr/>
              <a:lstStyle/>
              <a:p>
                <a:r>
                  <a:rPr lang="en-US">
                    <a:noFill/>
                  </a:rPr>
                  <a:t> </a:t>
                </a:r>
              </a:p>
            </p:txBody>
          </p:sp>
        </mc:Fallback>
      </mc:AlternateContent>
      <p:sp>
        <p:nvSpPr>
          <p:cNvPr id="28674" name="Slide Number Placeholder 5"/>
          <p:cNvSpPr>
            <a:spLocks noGrp="1"/>
          </p:cNvSpPr>
          <p:nvPr>
            <p:ph type="sldNum" sz="quarter" idx="12"/>
          </p:nvPr>
        </p:nvSpPr>
        <p:spPr bwMode="auto">
          <a:noFill/>
          <a:ln>
            <a:miter lim="800000"/>
            <a:headEnd/>
            <a:tailEnd/>
          </a:ln>
        </p:spPr>
        <p:txBody>
          <a:bodyPr/>
          <a:lstStyle/>
          <a:p>
            <a:fld id="{956DA93A-C5F8-4242-8731-A1FBAD2ABF45}" type="slidenum">
              <a:rPr lang="en-US" smtClean="0">
                <a:latin typeface="Calibri" pitchFamily="34" charset="0"/>
                <a:ea typeface="ＭＳ Ｐゴシック" pitchFamily="34" charset="-128"/>
              </a:rPr>
              <a:pPr/>
              <a:t>36</a:t>
            </a:fld>
            <a:endParaRPr lang="en-US" dirty="0" smtClean="0">
              <a:latin typeface="Calibri" pitchFamily="34" charset="0"/>
              <a:ea typeface="ＭＳ Ｐゴシック" pitchFamily="34" charset="-128"/>
            </a:endParaRPr>
          </a:p>
        </p:txBody>
      </p:sp>
      <p:grpSp>
        <p:nvGrpSpPr>
          <p:cNvPr id="2" name="Group 7"/>
          <p:cNvGrpSpPr>
            <a:grpSpLocks/>
          </p:cNvGrpSpPr>
          <p:nvPr/>
        </p:nvGrpSpPr>
        <p:grpSpPr bwMode="auto">
          <a:xfrm>
            <a:off x="3555941" y="4844401"/>
            <a:ext cx="2920998" cy="1443038"/>
            <a:chOff x="3598" y="2256"/>
            <a:chExt cx="1840" cy="909"/>
          </a:xfrm>
        </p:grpSpPr>
        <p:sp>
          <p:nvSpPr>
            <p:cNvPr id="28682" name="Text Box 4"/>
            <p:cNvSpPr txBox="1">
              <a:spLocks noChangeArrowheads="1"/>
            </p:cNvSpPr>
            <p:nvPr/>
          </p:nvSpPr>
          <p:spPr bwMode="auto">
            <a:xfrm>
              <a:off x="3655" y="2758"/>
              <a:ext cx="1783" cy="407"/>
            </a:xfrm>
            <a:prstGeom prst="rect">
              <a:avLst/>
            </a:prstGeom>
            <a:noFill/>
            <a:ln w="9525">
              <a:noFill/>
              <a:miter lim="800000"/>
              <a:headEnd/>
              <a:tailEnd/>
            </a:ln>
          </p:spPr>
          <p:txBody>
            <a:bodyPr wrap="square">
              <a:spAutoFit/>
            </a:bodyPr>
            <a:lstStyle/>
            <a:p>
              <a:pPr algn="ctr"/>
              <a:r>
                <a:rPr lang="en-US" dirty="0">
                  <a:solidFill>
                    <a:srgbClr val="008000"/>
                  </a:solidFill>
                  <a:latin typeface="Arial" pitchFamily="34" charset="0"/>
                  <a:cs typeface="Arial" pitchFamily="34" charset="0"/>
                </a:rPr>
                <a:t>Prob. </a:t>
              </a:r>
              <a:r>
                <a:rPr lang="en-US" dirty="0" smtClean="0">
                  <a:solidFill>
                    <a:srgbClr val="008000"/>
                  </a:solidFill>
                  <a:latin typeface="Arial" pitchFamily="34" charset="0"/>
                  <a:cs typeface="Arial" pitchFamily="34" charset="0"/>
                </a:rPr>
                <a:t>that </a:t>
              </a:r>
              <a:r>
                <a:rPr lang="en-US" dirty="0">
                  <a:solidFill>
                    <a:srgbClr val="008000"/>
                  </a:solidFill>
                  <a:latin typeface="Arial" pitchFamily="34" charset="0"/>
                  <a:cs typeface="Arial" pitchFamily="34" charset="0"/>
                </a:rPr>
                <a:t>given </a:t>
              </a:r>
              <a:r>
                <a:rPr lang="en-US" b="1" dirty="0" smtClean="0">
                  <a:solidFill>
                    <a:srgbClr val="008000"/>
                  </a:solidFill>
                  <a:latin typeface="Arial" pitchFamily="34" charset="0"/>
                  <a:cs typeface="Arial" pitchFamily="34" charset="0"/>
                </a:rPr>
                <a:t>h(a)</a:t>
              </a:r>
              <a:r>
                <a:rPr lang="en-US" dirty="0" smtClean="0">
                  <a:solidFill>
                    <a:srgbClr val="008000"/>
                  </a:solidFill>
                  <a:latin typeface="Arial" pitchFamily="34" charset="0"/>
                  <a:cs typeface="Arial" pitchFamily="34" charset="0"/>
                </a:rPr>
                <a:t> ends </a:t>
              </a:r>
              <a:r>
                <a:rPr lang="en-US" dirty="0">
                  <a:solidFill>
                    <a:srgbClr val="008000"/>
                  </a:solidFill>
                  <a:latin typeface="Arial" pitchFamily="34" charset="0"/>
                  <a:cs typeface="Arial" pitchFamily="34" charset="0"/>
                </a:rPr>
                <a:t>in fewer </a:t>
              </a:r>
              <a:r>
                <a:rPr lang="en-US" dirty="0" smtClean="0">
                  <a:solidFill>
                    <a:srgbClr val="008000"/>
                  </a:solidFill>
                  <a:latin typeface="Arial" pitchFamily="34" charset="0"/>
                  <a:cs typeface="Arial" pitchFamily="34" charset="0"/>
                </a:rPr>
                <a:t>than</a:t>
              </a:r>
              <a:r>
                <a:rPr lang="en-US" dirty="0">
                  <a:solidFill>
                    <a:srgbClr val="008000"/>
                  </a:solidFill>
                  <a:latin typeface="Arial" pitchFamily="34" charset="0"/>
                  <a:cs typeface="Arial" pitchFamily="34" charset="0"/>
                </a:rPr>
                <a:t> </a:t>
              </a:r>
              <a:r>
                <a:rPr lang="en-US" b="1" i="1" dirty="0" smtClean="0">
                  <a:solidFill>
                    <a:srgbClr val="008000"/>
                  </a:solidFill>
                  <a:latin typeface="Arial" pitchFamily="34" charset="0"/>
                  <a:cs typeface="Arial" pitchFamily="34" charset="0"/>
                </a:rPr>
                <a:t>r</a:t>
              </a:r>
              <a:r>
                <a:rPr lang="en-US" dirty="0" smtClean="0">
                  <a:solidFill>
                    <a:srgbClr val="008000"/>
                  </a:solidFill>
                  <a:latin typeface="Arial" pitchFamily="34" charset="0"/>
                  <a:cs typeface="Arial" pitchFamily="34" charset="0"/>
                </a:rPr>
                <a:t> zeros</a:t>
              </a:r>
              <a:endParaRPr lang="en-US" dirty="0">
                <a:solidFill>
                  <a:srgbClr val="008000"/>
                </a:solidFill>
                <a:latin typeface="Arial" pitchFamily="34" charset="0"/>
                <a:cs typeface="Arial" pitchFamily="34" charset="0"/>
              </a:endParaRPr>
            </a:p>
          </p:txBody>
        </p:sp>
        <p:sp>
          <p:nvSpPr>
            <p:cNvPr id="28683" name="Rectangle 5"/>
            <p:cNvSpPr>
              <a:spLocks noChangeArrowheads="1"/>
            </p:cNvSpPr>
            <p:nvPr/>
          </p:nvSpPr>
          <p:spPr bwMode="auto">
            <a:xfrm>
              <a:off x="3598" y="2256"/>
              <a:ext cx="976" cy="310"/>
            </a:xfrm>
            <a:prstGeom prst="rect">
              <a:avLst/>
            </a:prstGeom>
            <a:noFill/>
            <a:ln w="9525">
              <a:solidFill>
                <a:schemeClr val="tx1"/>
              </a:solidFill>
              <a:miter lim="800000"/>
              <a:headEnd/>
              <a:tailEnd/>
            </a:ln>
          </p:spPr>
          <p:txBody>
            <a:bodyPr wrap="none" anchor="ctr"/>
            <a:lstStyle/>
            <a:p>
              <a:endParaRPr lang="en-US" dirty="0"/>
            </a:p>
          </p:txBody>
        </p:sp>
        <p:sp>
          <p:nvSpPr>
            <p:cNvPr id="28684" name="Line 6"/>
            <p:cNvSpPr>
              <a:spLocks noChangeShapeType="1"/>
            </p:cNvSpPr>
            <p:nvPr/>
          </p:nvSpPr>
          <p:spPr bwMode="auto">
            <a:xfrm flipV="1">
              <a:off x="4151" y="2566"/>
              <a:ext cx="25" cy="215"/>
            </a:xfrm>
            <a:prstGeom prst="line">
              <a:avLst/>
            </a:prstGeom>
            <a:noFill/>
            <a:ln w="9525">
              <a:solidFill>
                <a:schemeClr val="tx1"/>
              </a:solidFill>
              <a:round/>
              <a:headEnd/>
              <a:tailEnd type="triangle" w="med" len="med"/>
            </a:ln>
          </p:spPr>
          <p:txBody>
            <a:bodyPr/>
            <a:lstStyle/>
            <a:p>
              <a:endParaRPr lang="en-US" dirty="0"/>
            </a:p>
          </p:txBody>
        </p:sp>
      </p:grpSp>
      <p:grpSp>
        <p:nvGrpSpPr>
          <p:cNvPr id="3" name="Group 11"/>
          <p:cNvGrpSpPr>
            <a:grpSpLocks/>
          </p:cNvGrpSpPr>
          <p:nvPr/>
        </p:nvGrpSpPr>
        <p:grpSpPr bwMode="auto">
          <a:xfrm>
            <a:off x="1447800" y="4776787"/>
            <a:ext cx="4343400" cy="1547813"/>
            <a:chOff x="2054" y="2190"/>
            <a:chExt cx="2736" cy="975"/>
          </a:xfrm>
        </p:grpSpPr>
        <p:sp>
          <p:nvSpPr>
            <p:cNvPr id="28679" name="Rectangle 8"/>
            <p:cNvSpPr>
              <a:spLocks noChangeArrowheads="1"/>
            </p:cNvSpPr>
            <p:nvPr/>
          </p:nvSpPr>
          <p:spPr bwMode="auto">
            <a:xfrm>
              <a:off x="3254" y="2190"/>
              <a:ext cx="1536" cy="449"/>
            </a:xfrm>
            <a:prstGeom prst="rect">
              <a:avLst/>
            </a:prstGeom>
            <a:noFill/>
            <a:ln w="9525">
              <a:solidFill>
                <a:schemeClr val="tx1"/>
              </a:solidFill>
              <a:miter lim="800000"/>
              <a:headEnd/>
              <a:tailEnd/>
            </a:ln>
          </p:spPr>
          <p:txBody>
            <a:bodyPr wrap="none" anchor="ctr"/>
            <a:lstStyle/>
            <a:p>
              <a:endParaRPr lang="en-US" dirty="0"/>
            </a:p>
          </p:txBody>
        </p:sp>
        <p:sp>
          <p:nvSpPr>
            <p:cNvPr id="28680" name="Text Box 9"/>
            <p:cNvSpPr txBox="1">
              <a:spLocks noChangeArrowheads="1"/>
            </p:cNvSpPr>
            <p:nvPr/>
          </p:nvSpPr>
          <p:spPr bwMode="auto">
            <a:xfrm>
              <a:off x="2054" y="2758"/>
              <a:ext cx="1328" cy="407"/>
            </a:xfrm>
            <a:prstGeom prst="rect">
              <a:avLst/>
            </a:prstGeom>
            <a:noFill/>
            <a:ln w="9525">
              <a:noFill/>
              <a:miter lim="800000"/>
              <a:headEnd/>
              <a:tailEnd/>
            </a:ln>
          </p:spPr>
          <p:txBody>
            <a:bodyPr wrap="none">
              <a:spAutoFit/>
            </a:bodyPr>
            <a:lstStyle/>
            <a:p>
              <a:pPr algn="ctr"/>
              <a:r>
                <a:rPr lang="en-US" dirty="0">
                  <a:solidFill>
                    <a:srgbClr val="008000"/>
                  </a:solidFill>
                  <a:latin typeface="Arial" pitchFamily="34" charset="0"/>
                  <a:cs typeface="Arial" pitchFamily="34" charset="0"/>
                </a:rPr>
                <a:t>Prob. </a:t>
              </a:r>
              <a:r>
                <a:rPr lang="en-US" dirty="0" smtClean="0">
                  <a:solidFill>
                    <a:srgbClr val="008000"/>
                  </a:solidFill>
                  <a:latin typeface="Arial" pitchFamily="34" charset="0"/>
                  <a:cs typeface="Arial" pitchFamily="34" charset="0"/>
                </a:rPr>
                <a:t>all end </a:t>
              </a:r>
              <a:r>
                <a:rPr lang="en-US" dirty="0">
                  <a:solidFill>
                    <a:srgbClr val="008000"/>
                  </a:solidFill>
                  <a:latin typeface="Arial" pitchFamily="34" charset="0"/>
                  <a:cs typeface="Arial" pitchFamily="34" charset="0"/>
                </a:rPr>
                <a:t>in </a:t>
              </a:r>
              <a:r>
                <a:rPr lang="en-US" dirty="0" smtClean="0">
                  <a:solidFill>
                    <a:srgbClr val="008000"/>
                  </a:solidFill>
                  <a:latin typeface="Arial" pitchFamily="34" charset="0"/>
                  <a:cs typeface="Arial" pitchFamily="34" charset="0"/>
                </a:rPr>
                <a:t/>
              </a:r>
              <a:br>
                <a:rPr lang="en-US" dirty="0" smtClean="0">
                  <a:solidFill>
                    <a:srgbClr val="008000"/>
                  </a:solidFill>
                  <a:latin typeface="Arial" pitchFamily="34" charset="0"/>
                  <a:cs typeface="Arial" pitchFamily="34" charset="0"/>
                </a:rPr>
              </a:br>
              <a:r>
                <a:rPr lang="en-US" dirty="0" smtClean="0">
                  <a:solidFill>
                    <a:srgbClr val="008000"/>
                  </a:solidFill>
                  <a:latin typeface="Arial" pitchFamily="34" charset="0"/>
                  <a:cs typeface="Arial" pitchFamily="34" charset="0"/>
                </a:rPr>
                <a:t>fewer than </a:t>
              </a:r>
              <a:r>
                <a:rPr lang="en-US" b="1" i="1" dirty="0" smtClean="0">
                  <a:solidFill>
                    <a:srgbClr val="008000"/>
                  </a:solidFill>
                  <a:latin typeface="Arial" pitchFamily="34" charset="0"/>
                  <a:cs typeface="Arial" pitchFamily="34" charset="0"/>
                </a:rPr>
                <a:t>r</a:t>
              </a:r>
              <a:r>
                <a:rPr lang="en-US" dirty="0" smtClean="0">
                  <a:solidFill>
                    <a:srgbClr val="008000"/>
                  </a:solidFill>
                  <a:latin typeface="Arial" pitchFamily="34" charset="0"/>
                  <a:cs typeface="Arial" pitchFamily="34" charset="0"/>
                </a:rPr>
                <a:t> zeros</a:t>
              </a:r>
              <a:r>
                <a:rPr lang="en-US" dirty="0">
                  <a:solidFill>
                    <a:srgbClr val="008000"/>
                  </a:solidFill>
                  <a:latin typeface="Arial" pitchFamily="34" charset="0"/>
                  <a:cs typeface="Arial" pitchFamily="34" charset="0"/>
                </a:rPr>
                <a:t>.</a:t>
              </a:r>
            </a:p>
          </p:txBody>
        </p:sp>
        <p:sp>
          <p:nvSpPr>
            <p:cNvPr id="28681" name="Line 10"/>
            <p:cNvSpPr>
              <a:spLocks noChangeShapeType="1"/>
            </p:cNvSpPr>
            <p:nvPr/>
          </p:nvSpPr>
          <p:spPr bwMode="auto">
            <a:xfrm flipV="1">
              <a:off x="2583" y="2529"/>
              <a:ext cx="672" cy="289"/>
            </a:xfrm>
            <a:prstGeom prst="line">
              <a:avLst/>
            </a:prstGeom>
            <a:noFill/>
            <a:ln w="9525">
              <a:solidFill>
                <a:schemeClr val="tx1"/>
              </a:solidFill>
              <a:round/>
              <a:headEnd/>
              <a:tailEnd type="triangle" w="med" len="med"/>
            </a:ln>
          </p:spPr>
          <p:txBody>
            <a:bodyPr/>
            <a:lstStyle/>
            <a:p>
              <a:endParaRPr lang="en-US" dirty="0"/>
            </a:p>
          </p:txBody>
        </p:sp>
      </p:grpSp>
      <p:sp>
        <p:nvSpPr>
          <p:cNvPr id="14" name="Footer Placeholder 13"/>
          <p:cNvSpPr>
            <a:spLocks noGrp="1"/>
          </p:cNvSpPr>
          <p:nvPr>
            <p:ph type="ftr" sz="quarter" idx="11"/>
          </p:nvPr>
        </p:nvSpPr>
        <p:spPr/>
        <p:txBody>
          <a:bodyPr/>
          <a:lstStyle/>
          <a:p>
            <a:r>
              <a:rPr lang="en-US" smtClean="0"/>
              <a:t>J. Leskovec, A. Rajaraman, J. Ullman: Mining of Massive Datasets, http://www.mmds.org </a:t>
            </a:r>
            <a:endParaRPr lang="en-US" dirty="0"/>
          </a:p>
        </p:txBody>
      </p:sp>
    </p:spTree>
    <p:extLst>
      <p:ext uri="{BB962C8B-B14F-4D97-AF65-F5344CB8AC3E}">
        <p14:creationId xmlns:p14="http://schemas.microsoft.com/office/powerpoint/2010/main" val="3763062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8676">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8676">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8676">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8676">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499"/>
                                          </p:stCondLst>
                                        </p:cTn>
                                        <p:tgtEl>
                                          <p:spTgt spid="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499"/>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a:defRPr/>
            </a:pPr>
            <a:r>
              <a:rPr lang="en-US" dirty="0"/>
              <a:t>Why It Works: More formally</a:t>
            </a:r>
          </a:p>
        </p:txBody>
      </p:sp>
      <p:sp>
        <p:nvSpPr>
          <p:cNvPr id="1029" name="Rectangle 3"/>
          <p:cNvSpPr>
            <a:spLocks noGrp="1" noChangeArrowheads="1"/>
          </p:cNvSpPr>
          <p:nvPr>
            <p:ph idx="1"/>
          </p:nvPr>
        </p:nvSpPr>
        <p:spPr/>
        <p:txBody>
          <a:bodyPr>
            <a:normAutofit/>
          </a:bodyPr>
          <a:lstStyle/>
          <a:p>
            <a:r>
              <a:rPr lang="en-US" b="1" dirty="0" smtClean="0"/>
              <a:t>Note:</a:t>
            </a:r>
            <a:r>
              <a:rPr lang="en-US" dirty="0" smtClean="0"/>
              <a:t> </a:t>
            </a:r>
          </a:p>
          <a:p>
            <a:r>
              <a:rPr lang="en-US" b="1" dirty="0" smtClean="0">
                <a:solidFill>
                  <a:srgbClr val="D60093"/>
                </a:solidFill>
              </a:rPr>
              <a:t>Prob. of NOT finding a tail of length </a:t>
            </a:r>
            <a:r>
              <a:rPr lang="en-US" b="1" i="1" dirty="0" smtClean="0">
                <a:solidFill>
                  <a:srgbClr val="D60093"/>
                </a:solidFill>
              </a:rPr>
              <a:t>r</a:t>
            </a:r>
            <a:r>
              <a:rPr lang="en-US" b="1" dirty="0" smtClean="0">
                <a:solidFill>
                  <a:srgbClr val="D60093"/>
                </a:solidFill>
              </a:rPr>
              <a:t> is:</a:t>
            </a:r>
          </a:p>
          <a:p>
            <a:pPr lvl="1"/>
            <a:r>
              <a:rPr lang="en-US" dirty="0" smtClean="0">
                <a:solidFill>
                  <a:srgbClr val="0000FF"/>
                </a:solidFill>
              </a:rPr>
              <a:t>If </a:t>
            </a:r>
            <a:r>
              <a:rPr lang="en-US" b="1" i="1" dirty="0" smtClean="0">
                <a:solidFill>
                  <a:srgbClr val="0000FF"/>
                </a:solidFill>
              </a:rPr>
              <a:t>m &lt;&lt; 2</a:t>
            </a:r>
            <a:r>
              <a:rPr lang="en-US" b="1" i="1" baseline="30000" dirty="0" smtClean="0">
                <a:solidFill>
                  <a:srgbClr val="0000FF"/>
                </a:solidFill>
              </a:rPr>
              <a:t>r</a:t>
            </a:r>
            <a:r>
              <a:rPr lang="en-US" dirty="0" smtClean="0">
                <a:solidFill>
                  <a:srgbClr val="0000FF"/>
                </a:solidFill>
              </a:rPr>
              <a:t>, then prob. tends to </a:t>
            </a:r>
            <a:r>
              <a:rPr lang="en-US" b="1" dirty="0" smtClean="0">
                <a:solidFill>
                  <a:srgbClr val="0000FF"/>
                </a:solidFill>
              </a:rPr>
              <a:t>1</a:t>
            </a:r>
          </a:p>
          <a:p>
            <a:pPr lvl="2"/>
            <a:r>
              <a:rPr lang="en-US" dirty="0" smtClean="0"/>
              <a:t>                                                  as  </a:t>
            </a:r>
            <a:r>
              <a:rPr lang="en-US" b="1" dirty="0" smtClean="0"/>
              <a:t>m/2</a:t>
            </a:r>
            <a:r>
              <a:rPr lang="en-US" b="1" baseline="30000" dirty="0" smtClean="0"/>
              <a:t>r</a:t>
            </a:r>
            <a:r>
              <a:rPr lang="en-US" b="1" dirty="0" smtClean="0">
                <a:sym typeface="Symbol"/>
              </a:rPr>
              <a:t> 0</a:t>
            </a:r>
            <a:endParaRPr lang="en-US" b="1" dirty="0" smtClean="0"/>
          </a:p>
          <a:p>
            <a:pPr lvl="2"/>
            <a:r>
              <a:rPr lang="en-US" dirty="0" smtClean="0">
                <a:solidFill>
                  <a:srgbClr val="008000"/>
                </a:solidFill>
              </a:rPr>
              <a:t>So, the probability of finding a tail of length </a:t>
            </a:r>
            <a:r>
              <a:rPr lang="en-US" b="1" i="1" dirty="0" smtClean="0">
                <a:solidFill>
                  <a:srgbClr val="008000"/>
                </a:solidFill>
              </a:rPr>
              <a:t>r</a:t>
            </a:r>
            <a:r>
              <a:rPr lang="en-US" dirty="0" smtClean="0">
                <a:solidFill>
                  <a:srgbClr val="008000"/>
                </a:solidFill>
              </a:rPr>
              <a:t> tends to </a:t>
            </a:r>
            <a:r>
              <a:rPr lang="en-US" b="1" dirty="0" smtClean="0">
                <a:solidFill>
                  <a:srgbClr val="008000"/>
                </a:solidFill>
              </a:rPr>
              <a:t>0</a:t>
            </a:r>
            <a:r>
              <a:rPr lang="en-US" dirty="0" smtClean="0">
                <a:solidFill>
                  <a:srgbClr val="008000"/>
                </a:solidFill>
              </a:rPr>
              <a:t> </a:t>
            </a:r>
          </a:p>
          <a:p>
            <a:pPr lvl="1"/>
            <a:r>
              <a:rPr lang="en-US" dirty="0" smtClean="0">
                <a:solidFill>
                  <a:srgbClr val="0000FF"/>
                </a:solidFill>
              </a:rPr>
              <a:t>If </a:t>
            </a:r>
            <a:r>
              <a:rPr lang="en-US" b="1" i="1" dirty="0" smtClean="0">
                <a:solidFill>
                  <a:srgbClr val="0000FF"/>
                </a:solidFill>
              </a:rPr>
              <a:t>m &gt;&gt; 2</a:t>
            </a:r>
            <a:r>
              <a:rPr lang="en-US" b="1" i="1" baseline="30000" dirty="0" smtClean="0">
                <a:solidFill>
                  <a:srgbClr val="0000FF"/>
                </a:solidFill>
              </a:rPr>
              <a:t>r</a:t>
            </a:r>
            <a:r>
              <a:rPr lang="en-US" dirty="0" smtClean="0">
                <a:solidFill>
                  <a:srgbClr val="0000FF"/>
                </a:solidFill>
              </a:rPr>
              <a:t>, then prob. tends to </a:t>
            </a:r>
            <a:r>
              <a:rPr lang="en-US" b="1" dirty="0" smtClean="0">
                <a:solidFill>
                  <a:srgbClr val="0000FF"/>
                </a:solidFill>
              </a:rPr>
              <a:t>0</a:t>
            </a:r>
            <a:r>
              <a:rPr lang="en-US" dirty="0" smtClean="0">
                <a:solidFill>
                  <a:srgbClr val="0000FF"/>
                </a:solidFill>
              </a:rPr>
              <a:t> </a:t>
            </a:r>
          </a:p>
          <a:p>
            <a:pPr lvl="2"/>
            <a:r>
              <a:rPr lang="en-US" dirty="0" smtClean="0"/>
              <a:t>                                                 as  </a:t>
            </a:r>
            <a:r>
              <a:rPr lang="en-US" b="1" dirty="0" smtClean="0"/>
              <a:t>m/2</a:t>
            </a:r>
            <a:r>
              <a:rPr lang="en-US" b="1" baseline="30000" dirty="0" smtClean="0"/>
              <a:t>r </a:t>
            </a:r>
            <a:r>
              <a:rPr lang="en-US" b="1" dirty="0" smtClean="0">
                <a:sym typeface="Symbol"/>
              </a:rPr>
              <a:t> </a:t>
            </a:r>
            <a:r>
              <a:rPr lang="en-US" b="1" dirty="0" smtClean="0"/>
              <a:t> </a:t>
            </a:r>
            <a:r>
              <a:rPr lang="en-US" dirty="0" smtClean="0"/>
              <a:t> </a:t>
            </a:r>
          </a:p>
          <a:p>
            <a:pPr lvl="2"/>
            <a:r>
              <a:rPr lang="en-US" dirty="0" smtClean="0">
                <a:solidFill>
                  <a:srgbClr val="008000"/>
                </a:solidFill>
              </a:rPr>
              <a:t>So, the probability of finding a tail of length</a:t>
            </a:r>
            <a:r>
              <a:rPr lang="en-US" b="1" dirty="0" smtClean="0">
                <a:solidFill>
                  <a:srgbClr val="008000"/>
                </a:solidFill>
              </a:rPr>
              <a:t> </a:t>
            </a:r>
            <a:r>
              <a:rPr lang="en-US" b="1" i="1" dirty="0" smtClean="0">
                <a:solidFill>
                  <a:srgbClr val="008000"/>
                </a:solidFill>
              </a:rPr>
              <a:t>r</a:t>
            </a:r>
            <a:r>
              <a:rPr lang="en-US" dirty="0" smtClean="0">
                <a:solidFill>
                  <a:srgbClr val="008000"/>
                </a:solidFill>
              </a:rPr>
              <a:t> tends to </a:t>
            </a:r>
            <a:r>
              <a:rPr lang="en-US" b="1" dirty="0" smtClean="0">
                <a:solidFill>
                  <a:srgbClr val="008000"/>
                </a:solidFill>
              </a:rPr>
              <a:t>1</a:t>
            </a:r>
          </a:p>
          <a:p>
            <a:pPr lvl="8"/>
            <a:endParaRPr lang="en-US" b="1" dirty="0" smtClean="0">
              <a:solidFill>
                <a:srgbClr val="D60093"/>
              </a:solidFill>
            </a:endParaRPr>
          </a:p>
          <a:p>
            <a:r>
              <a:rPr lang="en-US" b="1" dirty="0" smtClean="0">
                <a:solidFill>
                  <a:srgbClr val="D60093"/>
                </a:solidFill>
              </a:rPr>
              <a:t>Thus, 2</a:t>
            </a:r>
            <a:r>
              <a:rPr lang="en-US" b="1" i="1" baseline="30000" dirty="0" smtClean="0">
                <a:solidFill>
                  <a:srgbClr val="D60093"/>
                </a:solidFill>
              </a:rPr>
              <a:t>R</a:t>
            </a:r>
            <a:r>
              <a:rPr lang="en-US" b="1" dirty="0" smtClean="0">
                <a:solidFill>
                  <a:srgbClr val="D60093"/>
                </a:solidFill>
              </a:rPr>
              <a:t>  will almost always be around </a:t>
            </a:r>
            <a:r>
              <a:rPr lang="en-US" b="1" i="1" dirty="0" smtClean="0">
                <a:solidFill>
                  <a:srgbClr val="D60093"/>
                </a:solidFill>
              </a:rPr>
              <a:t>m!</a:t>
            </a:r>
          </a:p>
          <a:p>
            <a:pPr lvl="8"/>
            <a:endParaRPr lang="en-US" dirty="0" smtClean="0"/>
          </a:p>
        </p:txBody>
      </p:sp>
      <p:sp>
        <p:nvSpPr>
          <p:cNvPr id="1027" name="Slide Number Placeholder 5"/>
          <p:cNvSpPr>
            <a:spLocks noGrp="1"/>
          </p:cNvSpPr>
          <p:nvPr>
            <p:ph type="sldNum" sz="quarter" idx="12"/>
          </p:nvPr>
        </p:nvSpPr>
        <p:spPr bwMode="auto">
          <a:noFill/>
          <a:ln>
            <a:miter lim="800000"/>
            <a:headEnd/>
            <a:tailEnd/>
          </a:ln>
        </p:spPr>
        <p:txBody>
          <a:bodyPr/>
          <a:lstStyle/>
          <a:p>
            <a:fld id="{A964BAFB-8270-4E9E-9E46-A77819AA9005}" type="slidenum">
              <a:rPr lang="en-US" smtClean="0">
                <a:latin typeface="Calibri" pitchFamily="34" charset="0"/>
                <a:ea typeface="ＭＳ Ｐゴシック" pitchFamily="34" charset="-128"/>
              </a:rPr>
              <a:pPr/>
              <a:t>37</a:t>
            </a:fld>
            <a:endParaRPr lang="en-US" dirty="0" smtClean="0">
              <a:latin typeface="Calibri" pitchFamily="34" charset="0"/>
              <a:ea typeface="ＭＳ Ｐゴシック" pitchFamily="34" charset="-128"/>
            </a:endParaRPr>
          </a:p>
        </p:txBody>
      </p:sp>
      <p:graphicFrame>
        <p:nvGraphicFramePr>
          <p:cNvPr id="1026" name="AutoShape 2"/>
          <p:cNvGraphicFramePr>
            <a:graphicFrameLocks noChangeAspect="1"/>
          </p:cNvGraphicFramePr>
          <p:nvPr/>
        </p:nvGraphicFramePr>
        <p:xfrm>
          <a:off x="-1" y="-1"/>
          <a:ext cx="0" cy="0"/>
        </p:xfrm>
        <a:graphic>
          <a:graphicData uri="http://schemas.openxmlformats.org/presentationml/2006/ole">
            <mc:AlternateContent xmlns:mc="http://schemas.openxmlformats.org/markup-compatibility/2006">
              <mc:Choice xmlns:v="urn:schemas-microsoft-com:vml" Requires="v">
                <p:oleObj spid="_x0000_s3118" name="Equation" r:id="rId3" imgW="2095200" imgH="253800" progId="Equation.3">
                  <p:embed/>
                </p:oleObj>
              </mc:Choice>
              <mc:Fallback>
                <p:oleObj name="Equation" r:id="rId3" imgW="2095200" imgH="253800" progId="Equation.3">
                  <p:embed/>
                  <p:pic>
                    <p:nvPicPr>
                      <p:cNvPr id="0" name=""/>
                      <p:cNvPicPr preferRelativeResize="0">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 y="-1"/>
                        <a:ext cx="0" cy="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oleObj>
              </mc:Fallback>
            </mc:AlternateContent>
          </a:graphicData>
        </a:graphic>
      </p:graphicFrame>
      <p:sp>
        <p:nvSpPr>
          <p:cNvPr id="12" name="Footer Placeholder 11"/>
          <p:cNvSpPr>
            <a:spLocks noGrp="1"/>
          </p:cNvSpPr>
          <p:nvPr>
            <p:ph type="ftr" sz="quarter" idx="11"/>
          </p:nvPr>
        </p:nvSpPr>
        <p:spPr/>
        <p:txBody>
          <a:bodyPr/>
          <a:lstStyle/>
          <a:p>
            <a:r>
              <a:rPr lang="en-US" smtClean="0"/>
              <a:t>J. Leskovec, A. Rajaraman, J. Ullman: Mining of Massive Datasets, http://www.mmds.org </a:t>
            </a:r>
            <a:endParaRPr lang="en-US" dirty="0"/>
          </a:p>
        </p:txBody>
      </p:sp>
      <p:graphicFrame>
        <p:nvGraphicFramePr>
          <p:cNvPr id="13" name="Object 12"/>
          <p:cNvGraphicFramePr>
            <a:graphicFrameLocks noChangeAspect="1"/>
          </p:cNvGraphicFramePr>
          <p:nvPr>
            <p:extLst>
              <p:ext uri="{D42A27DB-BD31-4B8C-83A1-F6EECF244321}">
                <p14:modId xmlns:p14="http://schemas.microsoft.com/office/powerpoint/2010/main" val="1900357408"/>
              </p:ext>
            </p:extLst>
          </p:nvPr>
        </p:nvGraphicFramePr>
        <p:xfrm>
          <a:off x="1524000" y="2819400"/>
          <a:ext cx="3110941" cy="609600"/>
        </p:xfrm>
        <a:graphic>
          <a:graphicData uri="http://schemas.openxmlformats.org/presentationml/2006/ole">
            <mc:AlternateContent xmlns:mc="http://schemas.openxmlformats.org/markup-compatibility/2006">
              <mc:Choice xmlns:v="urn:schemas-microsoft-com:vml" Requires="v">
                <p:oleObj spid="_x0000_s3119" name="Equation" r:id="rId5" imgW="1295280" imgH="253800" progId="Equation.3">
                  <p:embed/>
                </p:oleObj>
              </mc:Choice>
              <mc:Fallback>
                <p:oleObj name="Equation" r:id="rId5" imgW="1295280" imgH="2538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24000" y="2819400"/>
                        <a:ext cx="3110941" cy="609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30" name="Object 6"/>
          <p:cNvGraphicFramePr>
            <a:graphicFrameLocks noChangeAspect="1"/>
          </p:cNvGraphicFramePr>
          <p:nvPr>
            <p:extLst>
              <p:ext uri="{D42A27DB-BD31-4B8C-83A1-F6EECF244321}">
                <p14:modId xmlns:p14="http://schemas.microsoft.com/office/powerpoint/2010/main" val="2796027563"/>
              </p:ext>
            </p:extLst>
          </p:nvPr>
        </p:nvGraphicFramePr>
        <p:xfrm>
          <a:off x="1421638" y="4209288"/>
          <a:ext cx="3201988" cy="609600"/>
        </p:xfrm>
        <a:graphic>
          <a:graphicData uri="http://schemas.openxmlformats.org/presentationml/2006/ole">
            <mc:AlternateContent xmlns:mc="http://schemas.openxmlformats.org/markup-compatibility/2006">
              <mc:Choice xmlns:v="urn:schemas-microsoft-com:vml" Requires="v">
                <p:oleObj spid="_x0000_s3120" name="Equation" r:id="rId7" imgW="1333440" imgH="253800" progId="Equation.3">
                  <p:embed/>
                </p:oleObj>
              </mc:Choice>
              <mc:Fallback>
                <p:oleObj name="Equation" r:id="rId7" imgW="1333440" imgH="2538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421638" y="4209288"/>
                        <a:ext cx="3201988" cy="609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32" name="Object 8"/>
          <p:cNvGraphicFramePr>
            <a:graphicFrameLocks noChangeAspect="1"/>
          </p:cNvGraphicFramePr>
          <p:nvPr>
            <p:extLst>
              <p:ext uri="{D42A27DB-BD31-4B8C-83A1-F6EECF244321}">
                <p14:modId xmlns:p14="http://schemas.microsoft.com/office/powerpoint/2010/main" val="3561673884"/>
              </p:ext>
            </p:extLst>
          </p:nvPr>
        </p:nvGraphicFramePr>
        <p:xfrm>
          <a:off x="1923288" y="1286256"/>
          <a:ext cx="5243513" cy="635000"/>
        </p:xfrm>
        <a:graphic>
          <a:graphicData uri="http://schemas.openxmlformats.org/presentationml/2006/ole">
            <mc:AlternateContent xmlns:mc="http://schemas.openxmlformats.org/markup-compatibility/2006">
              <mc:Choice xmlns:v="urn:schemas-microsoft-com:vml" Requires="v">
                <p:oleObj spid="_x0000_s3121" name="Equation" r:id="rId9" imgW="2095200" imgH="253800" progId="Equation.3">
                  <p:embed/>
                </p:oleObj>
              </mc:Choice>
              <mc:Fallback>
                <p:oleObj name="Equation" r:id="rId9" imgW="2095200" imgH="25380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923288" y="1286256"/>
                        <a:ext cx="5243513" cy="635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2" name="AutoShape 2"/>
          <p:cNvPicPr preferRelativeResize="0">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47483648" y="-2147483648"/>
            <a:ext cx="0" cy="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710488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9">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29">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29">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29">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029">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029">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029">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03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29">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a:defRPr/>
            </a:pPr>
            <a:r>
              <a:rPr lang="en-US" dirty="0"/>
              <a:t>Why It Doesn’t Work</a:t>
            </a:r>
          </a:p>
        </p:txBody>
      </p:sp>
      <mc:AlternateContent xmlns:mc="http://schemas.openxmlformats.org/markup-compatibility/2006" xmlns:a14="http://schemas.microsoft.com/office/drawing/2010/main">
        <mc:Choice Requires="a14">
          <p:sp>
            <p:nvSpPr>
              <p:cNvPr id="29700" name="Rectangle 3"/>
              <p:cNvSpPr>
                <a:spLocks noGrp="1" noChangeArrowheads="1"/>
              </p:cNvSpPr>
              <p:nvPr>
                <p:ph idx="1"/>
              </p:nvPr>
            </p:nvSpPr>
            <p:spPr>
              <a:xfrm>
                <a:off x="457200" y="1295400"/>
                <a:ext cx="8686800" cy="5562600"/>
              </a:xfrm>
            </p:spPr>
            <p:txBody>
              <a:bodyPr>
                <a:normAutofit/>
              </a:bodyPr>
              <a:lstStyle/>
              <a:p>
                <a:r>
                  <a:rPr lang="en-US" b="1" dirty="0" smtClean="0">
                    <a:solidFill>
                      <a:srgbClr val="D60093"/>
                    </a:solidFill>
                  </a:rPr>
                  <a:t>E[2</a:t>
                </a:r>
                <a:r>
                  <a:rPr lang="en-US" b="1" i="1" baseline="30000" dirty="0" smtClean="0">
                    <a:solidFill>
                      <a:srgbClr val="D60093"/>
                    </a:solidFill>
                  </a:rPr>
                  <a:t>R</a:t>
                </a:r>
                <a:r>
                  <a:rPr lang="en-US" b="1" dirty="0" smtClean="0">
                    <a:solidFill>
                      <a:srgbClr val="D60093"/>
                    </a:solidFill>
                  </a:rPr>
                  <a:t>] is actually infinite</a:t>
                </a:r>
              </a:p>
              <a:p>
                <a:pPr lvl="1"/>
                <a:r>
                  <a:rPr lang="en-US" dirty="0" smtClean="0">
                    <a:ea typeface="ＭＳ Ｐゴシック" pitchFamily="34" charset="-128"/>
                    <a:cs typeface="ＭＳ Ｐゴシック" pitchFamily="34" charset="-128"/>
                  </a:rPr>
                  <a:t>Probability halves when </a:t>
                </a:r>
                <a:r>
                  <a:rPr lang="en-US" b="1" i="1" dirty="0" smtClean="0">
                    <a:ea typeface="ＭＳ Ｐゴシック" pitchFamily="34" charset="-128"/>
                    <a:cs typeface="ＭＳ Ｐゴシック" pitchFamily="34" charset="-128"/>
                  </a:rPr>
                  <a:t>R</a:t>
                </a:r>
                <a:r>
                  <a:rPr lang="en-US" b="1" dirty="0" smtClean="0">
                    <a:ea typeface="ＭＳ Ｐゴシック" pitchFamily="34" charset="-128"/>
                    <a:cs typeface="ＭＳ Ｐゴシック" pitchFamily="34" charset="-128"/>
                  </a:rPr>
                  <a:t> </a:t>
                </a:r>
                <a:r>
                  <a:rPr lang="en-US" b="1" dirty="0" smtClean="0">
                    <a:ea typeface="ＭＳ Ｐゴシック" pitchFamily="34" charset="-128"/>
                    <a:cs typeface="ＭＳ Ｐゴシック" pitchFamily="34" charset="-128"/>
                    <a:sym typeface="Symbol"/>
                  </a:rPr>
                  <a:t> </a:t>
                </a:r>
                <a:r>
                  <a:rPr lang="en-US" b="1" i="1" dirty="0" smtClean="0">
                    <a:ea typeface="ＭＳ Ｐゴシック" pitchFamily="34" charset="-128"/>
                    <a:cs typeface="ＭＳ Ｐゴシック" pitchFamily="34" charset="-128"/>
                  </a:rPr>
                  <a:t>R+1</a:t>
                </a:r>
                <a:r>
                  <a:rPr lang="en-US" dirty="0" smtClean="0">
                    <a:ea typeface="ＭＳ Ｐゴシック" pitchFamily="34" charset="-128"/>
                    <a:cs typeface="ＭＳ Ｐゴシック" pitchFamily="34" charset="-128"/>
                  </a:rPr>
                  <a:t>, but value doubles </a:t>
                </a:r>
              </a:p>
              <a:p>
                <a:r>
                  <a:rPr lang="en-US" b="1" dirty="0" smtClean="0">
                    <a:solidFill>
                      <a:srgbClr val="008000"/>
                    </a:solidFill>
                  </a:rPr>
                  <a:t>Workaround involves using many hash functions </a:t>
                </a:r>
                <a:r>
                  <a:rPr lang="en-US" b="1" i="1" dirty="0" smtClean="0">
                    <a:solidFill>
                      <a:srgbClr val="008000"/>
                    </a:solidFill>
                  </a:rPr>
                  <a:t>h</a:t>
                </a:r>
                <a:r>
                  <a:rPr lang="en-US" b="1" i="1" baseline="-25000" dirty="0" smtClean="0">
                    <a:solidFill>
                      <a:srgbClr val="008000"/>
                    </a:solidFill>
                  </a:rPr>
                  <a:t>i</a:t>
                </a:r>
                <a:r>
                  <a:rPr lang="en-US" b="1" baseline="-25000" dirty="0" smtClean="0">
                    <a:solidFill>
                      <a:srgbClr val="008000"/>
                    </a:solidFill>
                  </a:rPr>
                  <a:t> </a:t>
                </a:r>
                <a:r>
                  <a:rPr lang="en-US" b="1" dirty="0" smtClean="0">
                    <a:solidFill>
                      <a:srgbClr val="008000"/>
                    </a:solidFill>
                  </a:rPr>
                  <a:t>and getting many samples of </a:t>
                </a:r>
                <a:r>
                  <a:rPr lang="en-US" b="1" i="1" dirty="0" err="1">
                    <a:solidFill>
                      <a:srgbClr val="008000"/>
                    </a:solidFill>
                  </a:rPr>
                  <a:t>R</a:t>
                </a:r>
                <a:r>
                  <a:rPr lang="en-US" b="1" i="1" baseline="-25000" dirty="0" err="1">
                    <a:solidFill>
                      <a:srgbClr val="008000"/>
                    </a:solidFill>
                  </a:rPr>
                  <a:t>i</a:t>
                </a:r>
                <a:endParaRPr lang="en-US" b="1" dirty="0" smtClean="0">
                  <a:solidFill>
                    <a:srgbClr val="008000"/>
                  </a:solidFill>
                </a:endParaRPr>
              </a:p>
              <a:p>
                <a:r>
                  <a:rPr lang="en-US" b="1" dirty="0" smtClean="0">
                    <a:solidFill>
                      <a:srgbClr val="0000FF"/>
                    </a:solidFill>
                  </a:rPr>
                  <a:t>How are samples </a:t>
                </a:r>
                <a:r>
                  <a:rPr lang="en-US" b="1" i="1" dirty="0" err="1" smtClean="0">
                    <a:solidFill>
                      <a:srgbClr val="0000FF"/>
                    </a:solidFill>
                  </a:rPr>
                  <a:t>R</a:t>
                </a:r>
                <a:r>
                  <a:rPr lang="en-US" b="1" i="1" baseline="-25000" dirty="0" err="1" smtClean="0">
                    <a:solidFill>
                      <a:srgbClr val="0000FF"/>
                    </a:solidFill>
                  </a:rPr>
                  <a:t>i</a:t>
                </a:r>
                <a:r>
                  <a:rPr lang="en-US" b="1" dirty="0" smtClean="0">
                    <a:solidFill>
                      <a:srgbClr val="0000FF"/>
                    </a:solidFill>
                  </a:rPr>
                  <a:t> combined?</a:t>
                </a:r>
              </a:p>
              <a:p>
                <a:pPr lvl="1"/>
                <a:r>
                  <a:rPr lang="en-US" b="1" dirty="0" smtClean="0">
                    <a:solidFill>
                      <a:srgbClr val="008000"/>
                    </a:solidFill>
                    <a:ea typeface="ＭＳ Ｐゴシック" pitchFamily="34" charset="-128"/>
                    <a:cs typeface="ＭＳ Ｐゴシック" pitchFamily="34" charset="-128"/>
                  </a:rPr>
                  <a:t>Average?</a:t>
                </a:r>
                <a:r>
                  <a:rPr lang="en-US" dirty="0" smtClean="0">
                    <a:ea typeface="ＭＳ Ｐゴシック" pitchFamily="34" charset="-128"/>
                    <a:cs typeface="ＭＳ Ｐゴシック" pitchFamily="34" charset="-128"/>
                  </a:rPr>
                  <a:t> What if one very large value </a:t>
                </a:r>
                <a14:m>
                  <m:oMath xmlns:m="http://schemas.openxmlformats.org/officeDocument/2006/math">
                    <m:sSup>
                      <m:sSupPr>
                        <m:ctrlPr>
                          <a:rPr lang="en-US" b="1" i="1" smtClean="0">
                            <a:solidFill>
                              <a:srgbClr val="0000FF"/>
                            </a:solidFill>
                            <a:latin typeface="Cambria Math" panose="02040503050406030204" pitchFamily="18" charset="0"/>
                            <a:ea typeface="ＭＳ Ｐゴシック" pitchFamily="34" charset="-128"/>
                            <a:cs typeface="ＭＳ Ｐゴシック" pitchFamily="34" charset="-128"/>
                          </a:rPr>
                        </m:ctrlPr>
                      </m:sSupPr>
                      <m:e>
                        <m:r>
                          <a:rPr lang="en-US" b="1" i="1" smtClean="0">
                            <a:solidFill>
                              <a:srgbClr val="0000FF"/>
                            </a:solidFill>
                            <a:latin typeface="Cambria Math"/>
                            <a:ea typeface="ＭＳ Ｐゴシック" pitchFamily="34" charset="-128"/>
                            <a:cs typeface="ＭＳ Ｐゴシック" pitchFamily="34" charset="-128"/>
                          </a:rPr>
                          <m:t>𝟐</m:t>
                        </m:r>
                      </m:e>
                      <m:sup>
                        <m:sSub>
                          <m:sSubPr>
                            <m:ctrlPr>
                              <a:rPr lang="en-US" b="1" i="1" smtClean="0">
                                <a:solidFill>
                                  <a:srgbClr val="0000FF"/>
                                </a:solidFill>
                                <a:latin typeface="Cambria Math" panose="02040503050406030204" pitchFamily="18" charset="0"/>
                                <a:ea typeface="ＭＳ Ｐゴシック" pitchFamily="34" charset="-128"/>
                                <a:cs typeface="ＭＳ Ｐゴシック" pitchFamily="34" charset="-128"/>
                              </a:rPr>
                            </m:ctrlPr>
                          </m:sSubPr>
                          <m:e>
                            <m:r>
                              <a:rPr lang="en-US" b="1" i="1" smtClean="0">
                                <a:solidFill>
                                  <a:srgbClr val="0000FF"/>
                                </a:solidFill>
                                <a:latin typeface="Cambria Math"/>
                                <a:ea typeface="ＭＳ Ｐゴシック" pitchFamily="34" charset="-128"/>
                                <a:cs typeface="ＭＳ Ｐゴシック" pitchFamily="34" charset="-128"/>
                              </a:rPr>
                              <m:t>𝑹</m:t>
                            </m:r>
                          </m:e>
                          <m:sub>
                            <m:r>
                              <a:rPr lang="en-US" b="1" i="1" smtClean="0">
                                <a:solidFill>
                                  <a:srgbClr val="0000FF"/>
                                </a:solidFill>
                                <a:latin typeface="Cambria Math"/>
                                <a:ea typeface="ＭＳ Ｐゴシック" pitchFamily="34" charset="-128"/>
                                <a:cs typeface="ＭＳ Ｐゴシック" pitchFamily="34" charset="-128"/>
                              </a:rPr>
                              <m:t>𝒊</m:t>
                            </m:r>
                          </m:sub>
                        </m:sSub>
                      </m:sup>
                    </m:sSup>
                  </m:oMath>
                </a14:m>
                <a:r>
                  <a:rPr lang="en-US" dirty="0" smtClean="0">
                    <a:ea typeface="ＭＳ Ｐゴシック" pitchFamily="34" charset="-128"/>
                    <a:cs typeface="ＭＳ Ｐゴシック" pitchFamily="34" charset="-128"/>
                  </a:rPr>
                  <a:t>?</a:t>
                </a:r>
              </a:p>
              <a:p>
                <a:pPr lvl="1"/>
                <a:r>
                  <a:rPr lang="en-US" b="1" dirty="0" smtClean="0">
                    <a:solidFill>
                      <a:srgbClr val="008000"/>
                    </a:solidFill>
                    <a:ea typeface="ＭＳ Ｐゴシック" pitchFamily="34" charset="-128"/>
                    <a:cs typeface="ＭＳ Ｐゴシック" pitchFamily="34" charset="-128"/>
                  </a:rPr>
                  <a:t>Median?</a:t>
                </a:r>
                <a:r>
                  <a:rPr lang="en-US" dirty="0" smtClean="0">
                    <a:ea typeface="ＭＳ Ｐゴシック" pitchFamily="34" charset="-128"/>
                    <a:cs typeface="ＭＳ Ｐゴシック" pitchFamily="34" charset="-128"/>
                  </a:rPr>
                  <a:t> All estimates are a power of </a:t>
                </a:r>
                <a:r>
                  <a:rPr lang="en-US" b="1" dirty="0" smtClean="0">
                    <a:ea typeface="ＭＳ Ｐゴシック" pitchFamily="34" charset="-128"/>
                    <a:cs typeface="ＭＳ Ｐゴシック" pitchFamily="34" charset="-128"/>
                  </a:rPr>
                  <a:t>2</a:t>
                </a:r>
              </a:p>
              <a:p>
                <a:pPr lvl="1"/>
                <a:r>
                  <a:rPr lang="en-US" b="1" dirty="0" smtClean="0">
                    <a:solidFill>
                      <a:srgbClr val="0000FF"/>
                    </a:solidFill>
                    <a:ea typeface="ＭＳ Ｐゴシック" pitchFamily="34" charset="-128"/>
                    <a:cs typeface="ＭＳ Ｐゴシック" pitchFamily="34" charset="-128"/>
                  </a:rPr>
                  <a:t>Solution:</a:t>
                </a:r>
              </a:p>
              <a:p>
                <a:pPr lvl="2"/>
                <a:r>
                  <a:rPr lang="en-US" dirty="0" smtClean="0"/>
                  <a:t>Partition your samples into small groups</a:t>
                </a:r>
              </a:p>
              <a:p>
                <a:pPr lvl="2"/>
                <a:r>
                  <a:rPr lang="en-US" dirty="0" smtClean="0"/>
                  <a:t>Take the average of groups</a:t>
                </a:r>
              </a:p>
              <a:p>
                <a:pPr lvl="2"/>
                <a:r>
                  <a:rPr lang="en-US" dirty="0" smtClean="0"/>
                  <a:t>Then take the median of the averages</a:t>
                </a:r>
                <a:endParaRPr lang="en-US" dirty="0" smtClean="0">
                  <a:ea typeface="ＭＳ Ｐゴシック" pitchFamily="34" charset="-128"/>
                  <a:cs typeface="ＭＳ Ｐゴシック" pitchFamily="34" charset="-128"/>
                </a:endParaRPr>
              </a:p>
            </p:txBody>
          </p:sp>
        </mc:Choice>
        <mc:Fallback xmlns="">
          <p:sp>
            <p:nvSpPr>
              <p:cNvPr id="29700" name="Rectangle 3"/>
              <p:cNvSpPr>
                <a:spLocks noGrp="1" noRot="1" noChangeAspect="1" noMove="1" noResize="1" noEditPoints="1" noAdjustHandles="1" noChangeArrowheads="1" noChangeShapeType="1" noTextEdit="1"/>
              </p:cNvSpPr>
              <p:nvPr>
                <p:ph idx="1"/>
              </p:nvPr>
            </p:nvSpPr>
            <p:spPr>
              <a:xfrm>
                <a:off x="457200" y="1295400"/>
                <a:ext cx="8686800" cy="5562600"/>
              </a:xfrm>
              <a:blipFill rotWithShape="1">
                <a:blip r:embed="rId2"/>
                <a:stretch>
                  <a:fillRect t="-658" b="-658"/>
                </a:stretch>
              </a:blipFill>
            </p:spPr>
            <p:txBody>
              <a:bodyPr/>
              <a:lstStyle/>
              <a:p>
                <a:r>
                  <a:rPr lang="en-US">
                    <a:noFill/>
                  </a:rPr>
                  <a:t> </a:t>
                </a:r>
              </a:p>
            </p:txBody>
          </p:sp>
        </mc:Fallback>
      </mc:AlternateContent>
      <p:sp>
        <p:nvSpPr>
          <p:cNvPr id="29698" name="Slide Number Placeholder 5"/>
          <p:cNvSpPr>
            <a:spLocks noGrp="1"/>
          </p:cNvSpPr>
          <p:nvPr>
            <p:ph type="sldNum" sz="quarter" idx="12"/>
          </p:nvPr>
        </p:nvSpPr>
        <p:spPr bwMode="auto">
          <a:noFill/>
          <a:ln>
            <a:miter lim="800000"/>
            <a:headEnd/>
            <a:tailEnd/>
          </a:ln>
        </p:spPr>
        <p:txBody>
          <a:bodyPr/>
          <a:lstStyle/>
          <a:p>
            <a:fld id="{4A5112D7-A9CC-4FDA-8933-6C4DDBC81751}" type="slidenum">
              <a:rPr lang="en-US" smtClean="0">
                <a:latin typeface="Calibri" pitchFamily="34" charset="0"/>
                <a:ea typeface="ＭＳ Ｐゴシック" pitchFamily="34" charset="-128"/>
              </a:rPr>
              <a:pPr/>
              <a:t>38</a:t>
            </a:fld>
            <a:endParaRPr lang="en-US" dirty="0" smtClean="0">
              <a:latin typeface="Calibri" pitchFamily="34" charset="0"/>
              <a:ea typeface="ＭＳ Ｐゴシック" pitchFamily="34" charset="-128"/>
            </a:endParaRPr>
          </a:p>
        </p:txBody>
      </p:sp>
      <p:sp>
        <p:nvSpPr>
          <p:cNvPr id="6" name="Footer Placeholder 5"/>
          <p:cNvSpPr>
            <a:spLocks noGrp="1"/>
          </p:cNvSpPr>
          <p:nvPr>
            <p:ph type="ftr" sz="quarter" idx="11"/>
          </p:nvPr>
        </p:nvSpPr>
        <p:spPr/>
        <p:txBody>
          <a:bodyPr/>
          <a:lstStyle/>
          <a:p>
            <a:r>
              <a:rPr lang="en-US" smtClean="0"/>
              <a:t>J. Leskovec, A. Rajaraman, J. Ullman: Mining of Massive Datasets, http://www.mmds.org </a:t>
            </a:r>
            <a:endParaRPr lang="en-US" dirty="0"/>
          </a:p>
        </p:txBody>
      </p:sp>
    </p:spTree>
    <p:extLst>
      <p:ext uri="{BB962C8B-B14F-4D97-AF65-F5344CB8AC3E}">
        <p14:creationId xmlns:p14="http://schemas.microsoft.com/office/powerpoint/2010/main" val="9546112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9700">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9700">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9700">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9700">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9700">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9700">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9700">
                                            <p:txEl>
                                              <p:pRg st="8" end="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9700">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ea typeface="+mj-ea"/>
              </a:rPr>
              <a:t>Problems on </a:t>
            </a:r>
            <a:r>
              <a:rPr lang="en-US" dirty="0" smtClean="0"/>
              <a:t>Data Streams</a:t>
            </a:r>
            <a:endParaRPr lang="en-US" dirty="0">
              <a:ea typeface="+mj-ea"/>
            </a:endParaRPr>
          </a:p>
        </p:txBody>
      </p:sp>
      <p:sp>
        <p:nvSpPr>
          <p:cNvPr id="23555" name="Content Placeholder 2"/>
          <p:cNvSpPr>
            <a:spLocks noGrp="1"/>
          </p:cNvSpPr>
          <p:nvPr>
            <p:ph idx="1"/>
          </p:nvPr>
        </p:nvSpPr>
        <p:spPr/>
        <p:txBody>
          <a:bodyPr>
            <a:normAutofit/>
          </a:bodyPr>
          <a:lstStyle/>
          <a:p>
            <a:r>
              <a:rPr lang="en-US" b="1" dirty="0" smtClean="0">
                <a:solidFill>
                  <a:srgbClr val="D60093"/>
                </a:solidFill>
              </a:rPr>
              <a:t>Problem</a:t>
            </a:r>
            <a:r>
              <a:rPr lang="en-US" b="1" dirty="0" smtClean="0">
                <a:solidFill>
                  <a:srgbClr val="D60093"/>
                </a:solidFill>
              </a:rPr>
              <a:t>s </a:t>
            </a:r>
            <a:r>
              <a:rPr lang="en-US" b="1" dirty="0" smtClean="0">
                <a:solidFill>
                  <a:srgbClr val="D60093"/>
                </a:solidFill>
              </a:rPr>
              <a:t>we are going to talk about today:</a:t>
            </a:r>
            <a:endParaRPr lang="en-US" b="1" dirty="0">
              <a:solidFill>
                <a:schemeClr val="bg1">
                  <a:lumMod val="50000"/>
                </a:schemeClr>
              </a:solidFill>
            </a:endParaRPr>
          </a:p>
          <a:p>
            <a:pPr lvl="1"/>
            <a:r>
              <a:rPr lang="en-US" b="1" dirty="0" smtClean="0">
                <a:solidFill>
                  <a:srgbClr val="0000FF"/>
                </a:solidFill>
              </a:rPr>
              <a:t>Sampling data from a stream</a:t>
            </a:r>
          </a:p>
          <a:p>
            <a:pPr lvl="2"/>
            <a:r>
              <a:rPr lang="en-US" dirty="0" smtClean="0"/>
              <a:t>Construct a random sample</a:t>
            </a:r>
          </a:p>
          <a:p>
            <a:pPr lvl="1"/>
            <a:r>
              <a:rPr lang="en-US" b="1" dirty="0">
                <a:solidFill>
                  <a:srgbClr val="0000FF"/>
                </a:solidFill>
              </a:rPr>
              <a:t>Filtering a data </a:t>
            </a:r>
            <a:r>
              <a:rPr lang="en-US" b="1" dirty="0" smtClean="0">
                <a:solidFill>
                  <a:srgbClr val="0000FF"/>
                </a:solidFill>
              </a:rPr>
              <a:t>stream: </a:t>
            </a:r>
            <a:r>
              <a:rPr lang="en-US" b="1" dirty="0">
                <a:solidFill>
                  <a:srgbClr val="0000FF"/>
                </a:solidFill>
              </a:rPr>
              <a:t>Bloom filters</a:t>
            </a:r>
          </a:p>
          <a:p>
            <a:pPr lvl="2"/>
            <a:r>
              <a:rPr lang="en-US" dirty="0"/>
              <a:t>Select elements with property </a:t>
            </a:r>
            <a:r>
              <a:rPr lang="en-US" b="1" i="1" dirty="0"/>
              <a:t>x</a:t>
            </a:r>
            <a:r>
              <a:rPr lang="en-US" dirty="0"/>
              <a:t> from the </a:t>
            </a:r>
            <a:r>
              <a:rPr lang="en-US" dirty="0" smtClean="0"/>
              <a:t>stream</a:t>
            </a:r>
          </a:p>
          <a:p>
            <a:pPr lvl="1"/>
            <a:r>
              <a:rPr lang="en-US" b="1" dirty="0">
                <a:solidFill>
                  <a:srgbClr val="0000FF"/>
                </a:solidFill>
              </a:rPr>
              <a:t>Counting distinct elements:</a:t>
            </a:r>
            <a:r>
              <a:rPr lang="en-US" dirty="0">
                <a:solidFill>
                  <a:srgbClr val="0000FF"/>
                </a:solidFill>
              </a:rPr>
              <a:t> </a:t>
            </a:r>
            <a:r>
              <a:rPr lang="en-US" b="1" dirty="0" err="1">
                <a:solidFill>
                  <a:srgbClr val="0000FF"/>
                </a:solidFill>
              </a:rPr>
              <a:t>Flajolet</a:t>
            </a:r>
            <a:r>
              <a:rPr lang="en-US" b="1" dirty="0">
                <a:solidFill>
                  <a:srgbClr val="0000FF"/>
                </a:solidFill>
              </a:rPr>
              <a:t>-Martin</a:t>
            </a:r>
          </a:p>
          <a:p>
            <a:pPr lvl="2"/>
            <a:r>
              <a:rPr lang="en-US" dirty="0"/>
              <a:t>Number of distinct elements in the last </a:t>
            </a:r>
            <a:r>
              <a:rPr lang="en-US" b="1" i="1" dirty="0"/>
              <a:t>k</a:t>
            </a:r>
            <a:r>
              <a:rPr lang="en-US" dirty="0"/>
              <a:t> elements </a:t>
            </a:r>
            <a:br>
              <a:rPr lang="en-US" dirty="0"/>
            </a:br>
            <a:r>
              <a:rPr lang="en-US" dirty="0"/>
              <a:t>of the </a:t>
            </a:r>
            <a:r>
              <a:rPr lang="en-US" dirty="0" smtClean="0"/>
              <a:t>stream</a:t>
            </a:r>
            <a:endParaRPr lang="en-US" dirty="0"/>
          </a:p>
        </p:txBody>
      </p:sp>
      <p:sp>
        <p:nvSpPr>
          <p:cNvPr id="23557" name="Footer Placeholder 4"/>
          <p:cNvSpPr>
            <a:spLocks noGrp="1"/>
          </p:cNvSpPr>
          <p:nvPr>
            <p:ph type="ftr" sz="quarter" idx="11"/>
          </p:nvPr>
        </p:nvSpPr>
        <p:spPr bwMode="auto">
          <a:noFill/>
          <a:ln>
            <a:miter lim="800000"/>
            <a:headEnd/>
            <a:tailEnd/>
          </a:ln>
        </p:spPr>
        <p:txBody>
          <a:bodyPr/>
          <a:lstStyle/>
          <a:p>
            <a:r>
              <a:rPr lang="nn-NO" smtClean="0"/>
              <a:t>J. Leskovec, A. Rajaraman, J. Ullman: Mining of Massive Datasets, http://www.mmds.org</a:t>
            </a:r>
            <a:endParaRPr lang="en-US"/>
          </a:p>
        </p:txBody>
      </p:sp>
      <p:sp>
        <p:nvSpPr>
          <p:cNvPr id="23558" name="Slide Number Placeholder 5"/>
          <p:cNvSpPr>
            <a:spLocks noGrp="1"/>
          </p:cNvSpPr>
          <p:nvPr>
            <p:ph type="sldNum" sz="quarter" idx="12"/>
          </p:nvPr>
        </p:nvSpPr>
        <p:spPr bwMode="auto">
          <a:noFill/>
          <a:ln>
            <a:miter lim="800000"/>
            <a:headEnd/>
            <a:tailEnd/>
          </a:ln>
        </p:spPr>
        <p:txBody>
          <a:bodyPr/>
          <a:lstStyle/>
          <a:p>
            <a:fld id="{5232EB16-7E4B-4BDE-B59F-4A8D30124568}" type="slidenum">
              <a:rPr lang="en-US"/>
              <a:pPr/>
              <a:t>4</a:t>
            </a:fld>
            <a:endParaRPr lang="en-US"/>
          </a:p>
        </p:txBody>
      </p:sp>
    </p:spTree>
    <p:extLst>
      <p:ext uri="{BB962C8B-B14F-4D97-AF65-F5344CB8AC3E}">
        <p14:creationId xmlns:p14="http://schemas.microsoft.com/office/powerpoint/2010/main" val="18121405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p:txBody>
          <a:bodyPr>
            <a:normAutofit/>
          </a:bodyPr>
          <a:lstStyle/>
          <a:p>
            <a:r>
              <a:rPr lang="en-US" dirty="0" smtClean="0"/>
              <a:t>Sampling from a Data Stream:</a:t>
            </a:r>
            <a:br>
              <a:rPr lang="en-US" dirty="0" smtClean="0"/>
            </a:br>
            <a:r>
              <a:rPr lang="en-US" dirty="0" smtClean="0"/>
              <a:t>Sampling a fixed proportion</a:t>
            </a:r>
            <a:endParaRPr lang="en-US" dirty="0"/>
          </a:p>
        </p:txBody>
      </p:sp>
      <p:sp>
        <p:nvSpPr>
          <p:cNvPr id="8" name="Subtitle 7"/>
          <p:cNvSpPr>
            <a:spLocks noGrp="1"/>
          </p:cNvSpPr>
          <p:nvPr>
            <p:ph type="subTitle" idx="1"/>
          </p:nvPr>
        </p:nvSpPr>
        <p:spPr>
          <a:xfrm>
            <a:off x="685800" y="5282184"/>
            <a:ext cx="8077200" cy="1499616"/>
          </a:xfrm>
        </p:spPr>
        <p:txBody>
          <a:bodyPr anchor="t">
            <a:normAutofit/>
          </a:bodyPr>
          <a:lstStyle/>
          <a:p>
            <a:r>
              <a:rPr lang="en-US" sz="3600" b="1" dirty="0" smtClean="0"/>
              <a:t>As the stream grows the sample </a:t>
            </a:r>
            <a:br>
              <a:rPr lang="en-US" sz="3600" b="1" dirty="0" smtClean="0"/>
            </a:br>
            <a:r>
              <a:rPr lang="en-US" sz="3600" b="1" dirty="0" smtClean="0"/>
              <a:t>also gets bigger</a:t>
            </a:r>
            <a:endParaRPr lang="en-US" sz="3600" b="1" dirty="0"/>
          </a:p>
        </p:txBody>
      </p:sp>
    </p:spTree>
    <p:extLst>
      <p:ext uri="{BB962C8B-B14F-4D97-AF65-F5344CB8AC3E}">
        <p14:creationId xmlns:p14="http://schemas.microsoft.com/office/powerpoint/2010/main" val="315043962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ea typeface="+mj-ea"/>
              </a:rPr>
              <a:t>Sampling from a Data Stream</a:t>
            </a:r>
            <a:endParaRPr lang="en-US" dirty="0">
              <a:ea typeface="+mj-ea"/>
            </a:endParaRPr>
          </a:p>
        </p:txBody>
      </p:sp>
      <p:sp>
        <p:nvSpPr>
          <p:cNvPr id="24579" name="Content Placeholder 2"/>
          <p:cNvSpPr>
            <a:spLocks noGrp="1"/>
          </p:cNvSpPr>
          <p:nvPr>
            <p:ph idx="1"/>
          </p:nvPr>
        </p:nvSpPr>
        <p:spPr>
          <a:xfrm>
            <a:off x="457200" y="1295400"/>
            <a:ext cx="8458200" cy="5410200"/>
          </a:xfrm>
        </p:spPr>
        <p:txBody>
          <a:bodyPr>
            <a:normAutofit/>
          </a:bodyPr>
          <a:lstStyle/>
          <a:p>
            <a:r>
              <a:rPr lang="en-US" dirty="0" smtClean="0"/>
              <a:t>Since </a:t>
            </a:r>
            <a:r>
              <a:rPr lang="en-US" b="1" dirty="0" smtClean="0"/>
              <a:t>we can not store the entire stream</a:t>
            </a:r>
            <a:r>
              <a:rPr lang="en-US" dirty="0" smtClean="0"/>
              <a:t>, </a:t>
            </a:r>
            <a:br>
              <a:rPr lang="en-US" dirty="0" smtClean="0"/>
            </a:br>
            <a:r>
              <a:rPr lang="en-US" dirty="0" smtClean="0"/>
              <a:t>one obvious approach is to store a </a:t>
            </a:r>
            <a:r>
              <a:rPr lang="en-US" b="1" dirty="0" smtClean="0">
                <a:solidFill>
                  <a:srgbClr val="0000FF"/>
                </a:solidFill>
              </a:rPr>
              <a:t>sample</a:t>
            </a:r>
          </a:p>
          <a:p>
            <a:r>
              <a:rPr lang="en-US" b="1" dirty="0" smtClean="0">
                <a:solidFill>
                  <a:srgbClr val="D60093"/>
                </a:solidFill>
              </a:rPr>
              <a:t>Two different problems:</a:t>
            </a:r>
          </a:p>
          <a:p>
            <a:pPr lvl="1"/>
            <a:r>
              <a:rPr lang="en-US" b="1" dirty="0" smtClean="0">
                <a:ea typeface="ＭＳ Ｐゴシック" pitchFamily="34" charset="-128"/>
              </a:rPr>
              <a:t>(1)</a:t>
            </a:r>
            <a:r>
              <a:rPr lang="en-US" dirty="0" smtClean="0">
                <a:ea typeface="ＭＳ Ｐゴシック" pitchFamily="34" charset="-128"/>
              </a:rPr>
              <a:t> Sample a </a:t>
            </a:r>
            <a:r>
              <a:rPr lang="en-US" b="1" dirty="0" smtClean="0">
                <a:solidFill>
                  <a:srgbClr val="008000"/>
                </a:solidFill>
                <a:ea typeface="ＭＳ Ｐゴシック" pitchFamily="34" charset="-128"/>
              </a:rPr>
              <a:t>fixed proportion</a:t>
            </a:r>
            <a:r>
              <a:rPr lang="en-US" dirty="0" smtClean="0">
                <a:ea typeface="ＭＳ Ｐゴシック" pitchFamily="34" charset="-128"/>
              </a:rPr>
              <a:t> of elements </a:t>
            </a:r>
            <a:br>
              <a:rPr lang="en-US" dirty="0" smtClean="0">
                <a:ea typeface="ＭＳ Ｐゴシック" pitchFamily="34" charset="-128"/>
              </a:rPr>
            </a:br>
            <a:r>
              <a:rPr lang="en-US" dirty="0" smtClean="0">
                <a:ea typeface="ＭＳ Ｐゴシック" pitchFamily="34" charset="-128"/>
              </a:rPr>
              <a:t>in the stream (say 1 in 10)</a:t>
            </a:r>
          </a:p>
          <a:p>
            <a:pPr lvl="1"/>
            <a:r>
              <a:rPr lang="en-US" b="1" dirty="0" smtClean="0"/>
              <a:t>(2)</a:t>
            </a:r>
            <a:r>
              <a:rPr lang="en-US" dirty="0" smtClean="0"/>
              <a:t> Maintain </a:t>
            </a:r>
            <a:r>
              <a:rPr lang="en-US" dirty="0"/>
              <a:t>a </a:t>
            </a:r>
            <a:r>
              <a:rPr lang="en-US" b="1" dirty="0">
                <a:solidFill>
                  <a:srgbClr val="008000"/>
                </a:solidFill>
              </a:rPr>
              <a:t>random sample of fixed size </a:t>
            </a:r>
            <a:r>
              <a:rPr lang="en-US" b="1" dirty="0" smtClean="0">
                <a:solidFill>
                  <a:srgbClr val="008000"/>
                </a:solidFill>
              </a:rPr>
              <a:t/>
            </a:r>
            <a:br>
              <a:rPr lang="en-US" b="1" dirty="0" smtClean="0">
                <a:solidFill>
                  <a:srgbClr val="008000"/>
                </a:solidFill>
              </a:rPr>
            </a:br>
            <a:r>
              <a:rPr lang="en-US" dirty="0" smtClean="0"/>
              <a:t>over </a:t>
            </a:r>
            <a:r>
              <a:rPr lang="en-US" dirty="0"/>
              <a:t>a potentially infinite stream</a:t>
            </a:r>
          </a:p>
          <a:p>
            <a:pPr lvl="2"/>
            <a:r>
              <a:rPr lang="en-US" dirty="0" smtClean="0">
                <a:solidFill>
                  <a:srgbClr val="D60093"/>
                </a:solidFill>
              </a:rPr>
              <a:t>At any “time” </a:t>
            </a:r>
            <a:r>
              <a:rPr lang="en-US" b="1" i="1" dirty="0" smtClean="0">
                <a:solidFill>
                  <a:srgbClr val="D60093"/>
                </a:solidFill>
              </a:rPr>
              <a:t>k</a:t>
            </a:r>
            <a:r>
              <a:rPr lang="en-US" dirty="0" smtClean="0">
                <a:solidFill>
                  <a:srgbClr val="D60093"/>
                </a:solidFill>
              </a:rPr>
              <a:t> we would like a random sample </a:t>
            </a:r>
            <a:br>
              <a:rPr lang="en-US" dirty="0" smtClean="0">
                <a:solidFill>
                  <a:srgbClr val="D60093"/>
                </a:solidFill>
              </a:rPr>
            </a:br>
            <a:r>
              <a:rPr lang="en-US" dirty="0" smtClean="0">
                <a:solidFill>
                  <a:srgbClr val="D60093"/>
                </a:solidFill>
              </a:rPr>
              <a:t>of </a:t>
            </a:r>
            <a:r>
              <a:rPr lang="en-US" b="1" i="1" dirty="0" smtClean="0">
                <a:solidFill>
                  <a:srgbClr val="D60093"/>
                </a:solidFill>
              </a:rPr>
              <a:t>s</a:t>
            </a:r>
            <a:r>
              <a:rPr lang="en-US" dirty="0" smtClean="0">
                <a:solidFill>
                  <a:srgbClr val="D60093"/>
                </a:solidFill>
              </a:rPr>
              <a:t> elements</a:t>
            </a:r>
          </a:p>
          <a:p>
            <a:pPr lvl="3"/>
            <a:r>
              <a:rPr lang="en-US" b="1" dirty="0" smtClean="0"/>
              <a:t>What is the property of the sample we want to maintain?</a:t>
            </a:r>
            <a:br>
              <a:rPr lang="en-US" b="1" dirty="0" smtClean="0"/>
            </a:br>
            <a:r>
              <a:rPr lang="en-US" dirty="0" smtClean="0"/>
              <a:t>For all time steps </a:t>
            </a:r>
            <a:r>
              <a:rPr lang="en-US" b="1" i="1" dirty="0" smtClean="0"/>
              <a:t>k</a:t>
            </a:r>
            <a:r>
              <a:rPr lang="en-US" dirty="0" smtClean="0"/>
              <a:t>, each of </a:t>
            </a:r>
            <a:r>
              <a:rPr lang="en-US" b="1" i="1" dirty="0" smtClean="0"/>
              <a:t>k</a:t>
            </a:r>
            <a:r>
              <a:rPr lang="en-US" dirty="0" smtClean="0"/>
              <a:t> elements seen so far has </a:t>
            </a:r>
            <a:br>
              <a:rPr lang="en-US" dirty="0" smtClean="0"/>
            </a:br>
            <a:r>
              <a:rPr lang="en-US" dirty="0" smtClean="0"/>
              <a:t>equal prob. of being sampled</a:t>
            </a:r>
          </a:p>
        </p:txBody>
      </p:sp>
      <p:sp>
        <p:nvSpPr>
          <p:cNvPr id="24581" name="Footer Placeholder 4"/>
          <p:cNvSpPr>
            <a:spLocks noGrp="1"/>
          </p:cNvSpPr>
          <p:nvPr>
            <p:ph type="ftr" sz="quarter" idx="11"/>
          </p:nvPr>
        </p:nvSpPr>
        <p:spPr bwMode="auto">
          <a:noFill/>
          <a:ln>
            <a:miter lim="800000"/>
            <a:headEnd/>
            <a:tailEnd/>
          </a:ln>
        </p:spPr>
        <p:txBody>
          <a:bodyPr/>
          <a:lstStyle/>
          <a:p>
            <a:r>
              <a:rPr lang="nn-NO" smtClean="0"/>
              <a:t>J. Leskovec, A. Rajaraman, J. Ullman: Mining of Massive Datasets, http://www.mmds.org</a:t>
            </a:r>
            <a:endParaRPr lang="en-US"/>
          </a:p>
        </p:txBody>
      </p:sp>
      <p:sp>
        <p:nvSpPr>
          <p:cNvPr id="24582" name="Slide Number Placeholder 5"/>
          <p:cNvSpPr>
            <a:spLocks noGrp="1"/>
          </p:cNvSpPr>
          <p:nvPr>
            <p:ph type="sldNum" sz="quarter" idx="12"/>
          </p:nvPr>
        </p:nvSpPr>
        <p:spPr bwMode="auto">
          <a:noFill/>
          <a:ln>
            <a:miter lim="800000"/>
            <a:headEnd/>
            <a:tailEnd/>
          </a:ln>
        </p:spPr>
        <p:txBody>
          <a:bodyPr/>
          <a:lstStyle/>
          <a:p>
            <a:fld id="{DD20F55C-4A6D-46CD-9BD6-781AD4E03E79}" type="slidenum">
              <a:rPr lang="en-US"/>
              <a:pPr/>
              <a:t>6</a:t>
            </a:fld>
            <a:endParaRPr lang="en-US"/>
          </a:p>
        </p:txBody>
      </p:sp>
    </p:spTree>
    <p:extLst>
      <p:ext uri="{BB962C8B-B14F-4D97-AF65-F5344CB8AC3E}">
        <p14:creationId xmlns:p14="http://schemas.microsoft.com/office/powerpoint/2010/main" val="3424790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579">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4579">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4579">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457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ea typeface="+mj-ea"/>
              </a:rPr>
              <a:t>Sampling a Fixed Proportion</a:t>
            </a:r>
            <a:endParaRPr lang="en-US" dirty="0">
              <a:ea typeface="+mj-ea"/>
            </a:endParaRPr>
          </a:p>
        </p:txBody>
      </p:sp>
      <p:sp>
        <p:nvSpPr>
          <p:cNvPr id="3" name="Content Placeholder 2"/>
          <p:cNvSpPr>
            <a:spLocks noGrp="1"/>
          </p:cNvSpPr>
          <p:nvPr>
            <p:ph idx="1"/>
          </p:nvPr>
        </p:nvSpPr>
        <p:spPr/>
        <p:txBody>
          <a:bodyPr>
            <a:normAutofit/>
          </a:bodyPr>
          <a:lstStyle/>
          <a:p>
            <a:r>
              <a:rPr lang="en-US" b="1" dirty="0" smtClean="0">
                <a:solidFill>
                  <a:srgbClr val="D60093"/>
                </a:solidFill>
              </a:rPr>
              <a:t>Problem 1: Sampling fixed proportion</a:t>
            </a:r>
          </a:p>
          <a:p>
            <a:r>
              <a:rPr lang="en-US" b="1" dirty="0" smtClean="0">
                <a:solidFill>
                  <a:srgbClr val="0000FF"/>
                </a:solidFill>
              </a:rPr>
              <a:t>Scenario:</a:t>
            </a:r>
            <a:r>
              <a:rPr lang="en-US" dirty="0" smtClean="0"/>
              <a:t> Search engine query stream</a:t>
            </a:r>
          </a:p>
          <a:p>
            <a:pPr lvl="1"/>
            <a:r>
              <a:rPr lang="en-US" b="1" dirty="0" smtClean="0">
                <a:solidFill>
                  <a:srgbClr val="008000"/>
                </a:solidFill>
                <a:ea typeface="ＭＳ Ｐゴシック" pitchFamily="34" charset="-128"/>
              </a:rPr>
              <a:t>Stream of </a:t>
            </a:r>
            <a:r>
              <a:rPr lang="en-US" b="1" dirty="0" err="1" smtClean="0">
                <a:solidFill>
                  <a:srgbClr val="008000"/>
                </a:solidFill>
                <a:ea typeface="ＭＳ Ｐゴシック" pitchFamily="34" charset="-128"/>
              </a:rPr>
              <a:t>tuples</a:t>
            </a:r>
            <a:r>
              <a:rPr lang="en-US" b="1" dirty="0" smtClean="0">
                <a:solidFill>
                  <a:srgbClr val="008000"/>
                </a:solidFill>
                <a:ea typeface="ＭＳ Ｐゴシック" pitchFamily="34" charset="-128"/>
              </a:rPr>
              <a:t>:</a:t>
            </a:r>
            <a:r>
              <a:rPr lang="en-US" dirty="0" smtClean="0">
                <a:solidFill>
                  <a:srgbClr val="008000"/>
                </a:solidFill>
                <a:ea typeface="ＭＳ Ｐゴシック" pitchFamily="34" charset="-128"/>
              </a:rPr>
              <a:t> </a:t>
            </a:r>
            <a:r>
              <a:rPr lang="en-US" dirty="0" smtClean="0">
                <a:ea typeface="ＭＳ Ｐゴシック" pitchFamily="34" charset="-128"/>
              </a:rPr>
              <a:t>(user, query, time)</a:t>
            </a:r>
          </a:p>
          <a:p>
            <a:pPr lvl="1"/>
            <a:r>
              <a:rPr lang="en-US" b="1" dirty="0" smtClean="0">
                <a:solidFill>
                  <a:srgbClr val="008000"/>
                </a:solidFill>
                <a:ea typeface="ＭＳ Ｐゴシック" pitchFamily="34" charset="-128"/>
              </a:rPr>
              <a:t>Answer questions such as:</a:t>
            </a:r>
            <a:r>
              <a:rPr lang="en-US" dirty="0" smtClean="0">
                <a:solidFill>
                  <a:srgbClr val="008000"/>
                </a:solidFill>
                <a:ea typeface="ＭＳ Ｐゴシック" pitchFamily="34" charset="-128"/>
              </a:rPr>
              <a:t> </a:t>
            </a:r>
            <a:r>
              <a:rPr lang="en-US" b="1" dirty="0" smtClean="0">
                <a:ea typeface="ＭＳ Ｐゴシック" pitchFamily="34" charset="-128"/>
              </a:rPr>
              <a:t>How often did a user run the same query in a single day</a:t>
            </a:r>
          </a:p>
          <a:p>
            <a:pPr lvl="1"/>
            <a:r>
              <a:rPr lang="en-US" dirty="0" smtClean="0">
                <a:ea typeface="ＭＳ Ｐゴシック" pitchFamily="34" charset="-128"/>
              </a:rPr>
              <a:t>Have space to store </a:t>
            </a:r>
            <a:r>
              <a:rPr lang="en-US" b="1" dirty="0" smtClean="0">
                <a:ea typeface="ＭＳ Ｐゴシック" pitchFamily="34" charset="-128"/>
              </a:rPr>
              <a:t>1/10</a:t>
            </a:r>
            <a:r>
              <a:rPr lang="en-US" b="1" baseline="30000" dirty="0" smtClean="0">
                <a:ea typeface="ＭＳ Ｐゴシック" pitchFamily="34" charset="-128"/>
              </a:rPr>
              <a:t>th</a:t>
            </a:r>
            <a:r>
              <a:rPr lang="en-US" dirty="0" smtClean="0">
                <a:ea typeface="ＭＳ Ｐゴシック" pitchFamily="34" charset="-128"/>
              </a:rPr>
              <a:t> of query stream</a:t>
            </a:r>
          </a:p>
          <a:p>
            <a:r>
              <a:rPr lang="en-US" b="1" dirty="0" smtClean="0">
                <a:solidFill>
                  <a:srgbClr val="0000FF"/>
                </a:solidFill>
              </a:rPr>
              <a:t>Naïve solution:</a:t>
            </a:r>
          </a:p>
          <a:p>
            <a:pPr lvl="1"/>
            <a:r>
              <a:rPr lang="en-US" dirty="0" smtClean="0">
                <a:ea typeface="ＭＳ Ｐゴシック" pitchFamily="34" charset="-128"/>
              </a:rPr>
              <a:t>Generate a random integer in </a:t>
            </a:r>
            <a:r>
              <a:rPr lang="en-US" b="1" dirty="0" smtClean="0">
                <a:ea typeface="ＭＳ Ｐゴシック" pitchFamily="34" charset="-128"/>
              </a:rPr>
              <a:t>[0..9]</a:t>
            </a:r>
            <a:r>
              <a:rPr lang="en-US" dirty="0" smtClean="0">
                <a:ea typeface="ＭＳ Ｐゴシック" pitchFamily="34" charset="-128"/>
              </a:rPr>
              <a:t> for each query</a:t>
            </a:r>
          </a:p>
          <a:p>
            <a:pPr lvl="1"/>
            <a:r>
              <a:rPr lang="en-US" dirty="0" smtClean="0">
                <a:ea typeface="ＭＳ Ｐゴシック" pitchFamily="34" charset="-128"/>
              </a:rPr>
              <a:t>Store the query if the integer is </a:t>
            </a:r>
            <a:r>
              <a:rPr lang="en-US" b="1" dirty="0" smtClean="0">
                <a:ea typeface="ＭＳ Ｐゴシック" pitchFamily="34" charset="-128"/>
              </a:rPr>
              <a:t>0</a:t>
            </a:r>
            <a:r>
              <a:rPr lang="en-US" dirty="0" smtClean="0">
                <a:ea typeface="ＭＳ Ｐゴシック" pitchFamily="34" charset="-128"/>
              </a:rPr>
              <a:t>, otherwise discard  </a:t>
            </a:r>
          </a:p>
          <a:p>
            <a:endParaRPr lang="en-US" dirty="0" smtClean="0"/>
          </a:p>
        </p:txBody>
      </p:sp>
      <p:sp>
        <p:nvSpPr>
          <p:cNvPr id="25605" name="Footer Placeholder 4"/>
          <p:cNvSpPr>
            <a:spLocks noGrp="1"/>
          </p:cNvSpPr>
          <p:nvPr>
            <p:ph type="ftr" sz="quarter" idx="11"/>
          </p:nvPr>
        </p:nvSpPr>
        <p:spPr bwMode="auto">
          <a:noFill/>
          <a:ln>
            <a:miter lim="800000"/>
            <a:headEnd/>
            <a:tailEnd/>
          </a:ln>
        </p:spPr>
        <p:txBody>
          <a:bodyPr/>
          <a:lstStyle/>
          <a:p>
            <a:r>
              <a:rPr lang="nn-NO" smtClean="0"/>
              <a:t>J. Leskovec, A. Rajaraman, J. Ullman: Mining of Massive Datasets, http://www.mmds.org</a:t>
            </a:r>
            <a:endParaRPr lang="en-US"/>
          </a:p>
        </p:txBody>
      </p:sp>
      <p:sp>
        <p:nvSpPr>
          <p:cNvPr id="25606" name="Slide Number Placeholder 5"/>
          <p:cNvSpPr>
            <a:spLocks noGrp="1"/>
          </p:cNvSpPr>
          <p:nvPr>
            <p:ph type="sldNum" sz="quarter" idx="12"/>
          </p:nvPr>
        </p:nvSpPr>
        <p:spPr bwMode="auto">
          <a:noFill/>
          <a:ln>
            <a:miter lim="800000"/>
            <a:headEnd/>
            <a:tailEnd/>
          </a:ln>
        </p:spPr>
        <p:txBody>
          <a:bodyPr/>
          <a:lstStyle/>
          <a:p>
            <a:fld id="{85F71D2B-DD3B-423F-828A-39E9CD946191}" type="slidenum">
              <a:rPr lang="en-US"/>
              <a:pPr/>
              <a:t>7</a:t>
            </a:fld>
            <a:endParaRPr lang="en-US"/>
          </a:p>
        </p:txBody>
      </p:sp>
    </p:spTree>
    <p:extLst>
      <p:ext uri="{BB962C8B-B14F-4D97-AF65-F5344CB8AC3E}">
        <p14:creationId xmlns:p14="http://schemas.microsoft.com/office/powerpoint/2010/main" val="3189361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ea typeface="+mj-ea"/>
              </a:rPr>
              <a:t>Problem with Naïve </a:t>
            </a:r>
            <a:r>
              <a:rPr lang="en-US" dirty="0" smtClean="0"/>
              <a:t>A</a:t>
            </a:r>
            <a:r>
              <a:rPr lang="en-US" dirty="0" smtClean="0">
                <a:ea typeface="+mj-ea"/>
              </a:rPr>
              <a:t>pproach</a:t>
            </a:r>
            <a:endParaRPr lang="en-US" dirty="0">
              <a:ea typeface="+mj-ea"/>
            </a:endParaRP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295400"/>
                <a:ext cx="8458200" cy="5562600"/>
              </a:xfrm>
            </p:spPr>
            <p:txBody>
              <a:bodyPr>
                <a:normAutofit fontScale="92500" lnSpcReduction="20000"/>
              </a:bodyPr>
              <a:lstStyle/>
              <a:p>
                <a:r>
                  <a:rPr lang="en-US" b="1" dirty="0" smtClean="0">
                    <a:solidFill>
                      <a:srgbClr val="FF0066"/>
                    </a:solidFill>
                  </a:rPr>
                  <a:t>Simple question: </a:t>
                </a:r>
                <a:r>
                  <a:rPr lang="en-US" b="1" dirty="0" smtClean="0">
                    <a:solidFill>
                      <a:srgbClr val="0000FF"/>
                    </a:solidFill>
                  </a:rPr>
                  <a:t>What fraction of queries by an average search engine user are duplicates?</a:t>
                </a:r>
              </a:p>
              <a:p>
                <a:pPr lvl="1"/>
                <a:r>
                  <a:rPr lang="en-US" dirty="0" smtClean="0">
                    <a:solidFill>
                      <a:srgbClr val="008000"/>
                    </a:solidFill>
                  </a:rPr>
                  <a:t>Suppose each user issues </a:t>
                </a:r>
                <a:r>
                  <a:rPr lang="en-US" b="1" i="1" dirty="0" smtClean="0">
                    <a:solidFill>
                      <a:srgbClr val="008000"/>
                    </a:solidFill>
                  </a:rPr>
                  <a:t>x</a:t>
                </a:r>
                <a:r>
                  <a:rPr lang="en-US" dirty="0" smtClean="0">
                    <a:solidFill>
                      <a:srgbClr val="008000"/>
                    </a:solidFill>
                  </a:rPr>
                  <a:t> queries once and </a:t>
                </a:r>
                <a:r>
                  <a:rPr lang="en-US" b="1" i="1" dirty="0" smtClean="0">
                    <a:solidFill>
                      <a:srgbClr val="008000"/>
                    </a:solidFill>
                  </a:rPr>
                  <a:t>d</a:t>
                </a:r>
                <a:r>
                  <a:rPr lang="en-US" dirty="0" smtClean="0">
                    <a:solidFill>
                      <a:srgbClr val="008000"/>
                    </a:solidFill>
                  </a:rPr>
                  <a:t> queries twice (total of </a:t>
                </a:r>
                <a:r>
                  <a:rPr lang="en-US" b="1" i="1" dirty="0" smtClean="0">
                    <a:solidFill>
                      <a:srgbClr val="008000"/>
                    </a:solidFill>
                  </a:rPr>
                  <a:t>x</a:t>
                </a:r>
                <a:r>
                  <a:rPr lang="en-US" b="1" dirty="0" smtClean="0">
                    <a:solidFill>
                      <a:srgbClr val="008000"/>
                    </a:solidFill>
                  </a:rPr>
                  <a:t>+2</a:t>
                </a:r>
                <a:r>
                  <a:rPr lang="en-US" b="1" i="1" dirty="0" smtClean="0">
                    <a:solidFill>
                      <a:srgbClr val="008000"/>
                    </a:solidFill>
                  </a:rPr>
                  <a:t>d</a:t>
                </a:r>
                <a:r>
                  <a:rPr lang="en-US" dirty="0" smtClean="0">
                    <a:solidFill>
                      <a:srgbClr val="008000"/>
                    </a:solidFill>
                  </a:rPr>
                  <a:t> queries)</a:t>
                </a:r>
              </a:p>
              <a:p>
                <a:pPr lvl="2"/>
                <a:r>
                  <a:rPr lang="en-US" b="1" dirty="0" smtClean="0">
                    <a:solidFill>
                      <a:srgbClr val="0000FF"/>
                    </a:solidFill>
                    <a:ea typeface="ＭＳ Ｐゴシック" pitchFamily="34" charset="-128"/>
                  </a:rPr>
                  <a:t>Correct answer:</a:t>
                </a:r>
                <a:r>
                  <a:rPr lang="en-US" dirty="0" smtClean="0">
                    <a:solidFill>
                      <a:srgbClr val="0000FF"/>
                    </a:solidFill>
                    <a:ea typeface="ＭＳ Ｐゴシック" pitchFamily="34" charset="-128"/>
                  </a:rPr>
                  <a:t> </a:t>
                </a:r>
                <a:r>
                  <a:rPr lang="en-US" b="1" i="1" dirty="0" smtClean="0">
                    <a:ea typeface="ＭＳ Ｐゴシック" pitchFamily="34" charset="-128"/>
                  </a:rPr>
                  <a:t>d</a:t>
                </a:r>
                <a:r>
                  <a:rPr lang="en-US" b="1" dirty="0" smtClean="0">
                    <a:ea typeface="ＭＳ Ｐゴシック" pitchFamily="34" charset="-128"/>
                  </a:rPr>
                  <a:t>/(</a:t>
                </a:r>
                <a:r>
                  <a:rPr lang="en-US" b="1" i="1" dirty="0" err="1" smtClean="0">
                    <a:ea typeface="ＭＳ Ｐゴシック" pitchFamily="34" charset="-128"/>
                  </a:rPr>
                  <a:t>x</a:t>
                </a:r>
                <a:r>
                  <a:rPr lang="en-US" b="1" dirty="0" err="1" smtClean="0">
                    <a:ea typeface="ＭＳ Ｐゴシック" pitchFamily="34" charset="-128"/>
                  </a:rPr>
                  <a:t>+</a:t>
                </a:r>
                <a:r>
                  <a:rPr lang="en-US" b="1" i="1" dirty="0" err="1" smtClean="0">
                    <a:ea typeface="ＭＳ Ｐゴシック" pitchFamily="34" charset="-128"/>
                  </a:rPr>
                  <a:t>d</a:t>
                </a:r>
                <a:r>
                  <a:rPr lang="en-US" b="1" dirty="0" smtClean="0">
                    <a:ea typeface="ＭＳ Ｐゴシック" pitchFamily="34" charset="-128"/>
                  </a:rPr>
                  <a:t>)</a:t>
                </a:r>
              </a:p>
              <a:p>
                <a:pPr lvl="1"/>
                <a:r>
                  <a:rPr lang="en-US" b="1" dirty="0" smtClean="0">
                    <a:ea typeface="ＭＳ Ｐゴシック" pitchFamily="34" charset="-128"/>
                  </a:rPr>
                  <a:t>Proposed solution: </a:t>
                </a:r>
                <a:r>
                  <a:rPr lang="en-US" b="1" dirty="0" smtClean="0">
                    <a:solidFill>
                      <a:srgbClr val="FF0066"/>
                    </a:solidFill>
                    <a:ea typeface="ＭＳ Ｐゴシック" pitchFamily="34" charset="-128"/>
                  </a:rPr>
                  <a:t>We keep 10% of the queries</a:t>
                </a:r>
              </a:p>
              <a:p>
                <a:pPr lvl="2"/>
                <a:r>
                  <a:rPr lang="en-US" dirty="0" smtClean="0">
                    <a:ea typeface="ＭＳ Ｐゴシック" pitchFamily="34" charset="-128"/>
                  </a:rPr>
                  <a:t>Sample will contain </a:t>
                </a:r>
                <a:r>
                  <a:rPr lang="en-US" b="1" i="1" dirty="0" smtClean="0">
                    <a:ea typeface="ＭＳ Ｐゴシック" pitchFamily="34" charset="-128"/>
                  </a:rPr>
                  <a:t>x</a:t>
                </a:r>
                <a:r>
                  <a:rPr lang="en-US" b="1" dirty="0" smtClean="0">
                    <a:ea typeface="ＭＳ Ｐゴシック" pitchFamily="34" charset="-128"/>
                  </a:rPr>
                  <a:t>/10</a:t>
                </a:r>
                <a:r>
                  <a:rPr lang="en-US" dirty="0" smtClean="0">
                    <a:ea typeface="ＭＳ Ｐゴシック" pitchFamily="34" charset="-128"/>
                  </a:rPr>
                  <a:t> of the singleton queries and </a:t>
                </a:r>
                <a:br>
                  <a:rPr lang="en-US" dirty="0" smtClean="0">
                    <a:ea typeface="ＭＳ Ｐゴシック" pitchFamily="34" charset="-128"/>
                  </a:rPr>
                </a:br>
                <a:r>
                  <a:rPr lang="en-US" b="1" dirty="0" smtClean="0">
                    <a:ea typeface="ＭＳ Ｐゴシック" pitchFamily="34" charset="-128"/>
                  </a:rPr>
                  <a:t>2</a:t>
                </a:r>
                <a:r>
                  <a:rPr lang="en-US" b="1" i="1" dirty="0" smtClean="0">
                    <a:ea typeface="ＭＳ Ｐゴシック" pitchFamily="34" charset="-128"/>
                  </a:rPr>
                  <a:t>d</a:t>
                </a:r>
                <a:r>
                  <a:rPr lang="en-US" b="1" dirty="0" smtClean="0">
                    <a:ea typeface="ＭＳ Ｐゴシック" pitchFamily="34" charset="-128"/>
                  </a:rPr>
                  <a:t>/10</a:t>
                </a:r>
                <a:r>
                  <a:rPr lang="en-US" dirty="0" smtClean="0">
                    <a:ea typeface="ＭＳ Ｐゴシック" pitchFamily="34" charset="-128"/>
                  </a:rPr>
                  <a:t> of the duplicate queries at least once</a:t>
                </a:r>
              </a:p>
              <a:p>
                <a:pPr lvl="2"/>
                <a:r>
                  <a:rPr lang="en-US" dirty="0" smtClean="0">
                    <a:ea typeface="ＭＳ Ｐゴシック" pitchFamily="34" charset="-128"/>
                  </a:rPr>
                  <a:t>But only </a:t>
                </a:r>
                <a:r>
                  <a:rPr lang="en-US" b="1" i="1" dirty="0" smtClean="0">
                    <a:ea typeface="ＭＳ Ｐゴシック" pitchFamily="34" charset="-128"/>
                  </a:rPr>
                  <a:t>d</a:t>
                </a:r>
                <a:r>
                  <a:rPr lang="en-US" b="1" dirty="0" smtClean="0">
                    <a:ea typeface="ＭＳ Ｐゴシック" pitchFamily="34" charset="-128"/>
                  </a:rPr>
                  <a:t>/100</a:t>
                </a:r>
                <a:r>
                  <a:rPr lang="en-US" dirty="0" smtClean="0">
                    <a:ea typeface="ＭＳ Ｐゴシック" pitchFamily="34" charset="-128"/>
                  </a:rPr>
                  <a:t> pairs of duplicates</a:t>
                </a:r>
              </a:p>
              <a:p>
                <a:pPr lvl="3"/>
                <a:r>
                  <a:rPr lang="en-US" b="1" dirty="0" smtClean="0">
                    <a:ea typeface="ＭＳ Ｐゴシック" pitchFamily="34" charset="-128"/>
                  </a:rPr>
                  <a:t>d/100</a:t>
                </a:r>
                <a:r>
                  <a:rPr lang="en-US" dirty="0" smtClean="0">
                    <a:ea typeface="ＭＳ Ｐゴシック" pitchFamily="34" charset="-128"/>
                  </a:rPr>
                  <a:t> = </a:t>
                </a:r>
                <a:r>
                  <a:rPr lang="en-US" b="1" dirty="0" smtClean="0">
                    <a:ea typeface="ＭＳ Ｐゴシック" pitchFamily="34" charset="-128"/>
                  </a:rPr>
                  <a:t>1/10 ∙ 1/10 ∙ d</a:t>
                </a:r>
              </a:p>
              <a:p>
                <a:pPr lvl="2"/>
                <a:r>
                  <a:rPr lang="en-US" dirty="0" smtClean="0">
                    <a:ea typeface="ＭＳ Ｐゴシック" pitchFamily="34" charset="-128"/>
                  </a:rPr>
                  <a:t>Of </a:t>
                </a:r>
                <a:r>
                  <a:rPr lang="en-US" b="1" i="1" dirty="0" smtClean="0">
                    <a:ea typeface="ＭＳ Ｐゴシック" pitchFamily="34" charset="-128"/>
                  </a:rPr>
                  <a:t>d</a:t>
                </a:r>
                <a:r>
                  <a:rPr lang="en-US" dirty="0" smtClean="0">
                    <a:ea typeface="ＭＳ Ｐゴシック" pitchFamily="34" charset="-128"/>
                  </a:rPr>
                  <a:t> “duplicates” </a:t>
                </a:r>
                <a:r>
                  <a:rPr lang="en-US" b="1" i="1" dirty="0" smtClean="0">
                    <a:ea typeface="ＭＳ Ｐゴシック" pitchFamily="34" charset="-128"/>
                  </a:rPr>
                  <a:t>18d/100</a:t>
                </a:r>
                <a:r>
                  <a:rPr lang="en-US" dirty="0" smtClean="0">
                    <a:ea typeface="ＭＳ Ｐゴシック" pitchFamily="34" charset="-128"/>
                  </a:rPr>
                  <a:t> appear exactly once</a:t>
                </a:r>
              </a:p>
              <a:p>
                <a:pPr lvl="3"/>
                <a:r>
                  <a:rPr lang="en-US" b="1" dirty="0" smtClean="0">
                    <a:ea typeface="ＭＳ Ｐゴシック" pitchFamily="34" charset="-128"/>
                  </a:rPr>
                  <a:t>18d/100 = ((</a:t>
                </a:r>
                <a:r>
                  <a:rPr lang="en-US" b="1" dirty="0">
                    <a:ea typeface="ＭＳ Ｐゴシック" pitchFamily="34" charset="-128"/>
                  </a:rPr>
                  <a:t>1/10 ∙ 9/10</a:t>
                </a:r>
                <a:r>
                  <a:rPr lang="en-US" b="1" dirty="0" smtClean="0">
                    <a:ea typeface="ＭＳ Ｐゴシック" pitchFamily="34" charset="-128"/>
                  </a:rPr>
                  <a:t>)+(</a:t>
                </a:r>
                <a:r>
                  <a:rPr lang="en-US" b="1" dirty="0">
                    <a:ea typeface="ＭＳ Ｐゴシック" pitchFamily="34" charset="-128"/>
                  </a:rPr>
                  <a:t>9/10 ∙ 1/10)) ∙ d</a:t>
                </a:r>
                <a:endParaRPr lang="en-US" b="1" dirty="0" smtClean="0">
                  <a:ea typeface="ＭＳ Ｐゴシック" pitchFamily="34" charset="-128"/>
                </a:endParaRPr>
              </a:p>
              <a:p>
                <a:pPr lvl="1"/>
                <a:r>
                  <a:rPr lang="en-US" b="1" dirty="0" smtClean="0">
                    <a:solidFill>
                      <a:srgbClr val="D60093"/>
                    </a:solidFill>
                    <a:ea typeface="ＭＳ Ｐゴシック" pitchFamily="34" charset="-128"/>
                  </a:rPr>
                  <a:t>So the sample-based answer is </a:t>
                </a:r>
                <a14:m>
                  <m:oMath xmlns:m="http://schemas.openxmlformats.org/officeDocument/2006/math">
                    <m:f>
                      <m:fPr>
                        <m:ctrlPr>
                          <a:rPr lang="en-US" b="0" i="1" dirty="0" smtClean="0">
                            <a:solidFill>
                              <a:srgbClr val="0000FF"/>
                            </a:solidFill>
                            <a:latin typeface="Cambria Math" panose="02040503050406030204" pitchFamily="18" charset="0"/>
                            <a:ea typeface="ＭＳ Ｐゴシック" pitchFamily="34" charset="-128"/>
                          </a:rPr>
                        </m:ctrlPr>
                      </m:fPr>
                      <m:num>
                        <m:f>
                          <m:fPr>
                            <m:ctrlPr>
                              <a:rPr lang="en-US" b="0" i="1" dirty="0" smtClean="0">
                                <a:solidFill>
                                  <a:srgbClr val="0000FF"/>
                                </a:solidFill>
                                <a:latin typeface="Cambria Math" panose="02040503050406030204" pitchFamily="18" charset="0"/>
                                <a:ea typeface="ＭＳ Ｐゴシック" pitchFamily="34" charset="-128"/>
                              </a:rPr>
                            </m:ctrlPr>
                          </m:fPr>
                          <m:num>
                            <m:r>
                              <a:rPr lang="en-US" b="0" i="1" dirty="0" smtClean="0">
                                <a:solidFill>
                                  <a:srgbClr val="0000FF"/>
                                </a:solidFill>
                                <a:latin typeface="Cambria Math"/>
                                <a:ea typeface="ＭＳ Ｐゴシック" pitchFamily="34" charset="-128"/>
                              </a:rPr>
                              <m:t>𝑑</m:t>
                            </m:r>
                          </m:num>
                          <m:den>
                            <m:r>
                              <a:rPr lang="en-US" b="0" i="1" dirty="0" smtClean="0">
                                <a:solidFill>
                                  <a:srgbClr val="0000FF"/>
                                </a:solidFill>
                                <a:latin typeface="Cambria Math"/>
                                <a:ea typeface="ＭＳ Ｐゴシック" pitchFamily="34" charset="-128"/>
                              </a:rPr>
                              <m:t>100</m:t>
                            </m:r>
                          </m:den>
                        </m:f>
                      </m:num>
                      <m:den>
                        <m:f>
                          <m:fPr>
                            <m:ctrlPr>
                              <a:rPr lang="en-US" b="0" i="1" dirty="0" smtClean="0">
                                <a:solidFill>
                                  <a:srgbClr val="0000FF"/>
                                </a:solidFill>
                                <a:latin typeface="Cambria Math" panose="02040503050406030204" pitchFamily="18" charset="0"/>
                                <a:ea typeface="ＭＳ Ｐゴシック" pitchFamily="34" charset="-128"/>
                              </a:rPr>
                            </m:ctrlPr>
                          </m:fPr>
                          <m:num>
                            <m:r>
                              <a:rPr lang="en-US" b="0" i="1" dirty="0" smtClean="0">
                                <a:solidFill>
                                  <a:srgbClr val="0000FF"/>
                                </a:solidFill>
                                <a:latin typeface="Cambria Math"/>
                                <a:ea typeface="ＭＳ Ｐゴシック" pitchFamily="34" charset="-128"/>
                              </a:rPr>
                              <m:t>𝑥</m:t>
                            </m:r>
                          </m:num>
                          <m:den>
                            <m:r>
                              <a:rPr lang="en-US" b="0" i="1" dirty="0" smtClean="0">
                                <a:solidFill>
                                  <a:srgbClr val="0000FF"/>
                                </a:solidFill>
                                <a:latin typeface="Cambria Math"/>
                                <a:ea typeface="ＭＳ Ｐゴシック" pitchFamily="34" charset="-128"/>
                              </a:rPr>
                              <m:t>10</m:t>
                            </m:r>
                          </m:den>
                        </m:f>
                        <m:r>
                          <a:rPr lang="en-US" b="0" i="1" dirty="0" smtClean="0">
                            <a:solidFill>
                              <a:srgbClr val="0000FF"/>
                            </a:solidFill>
                            <a:latin typeface="Cambria Math"/>
                            <a:ea typeface="ＭＳ Ｐゴシック" pitchFamily="34" charset="-128"/>
                          </a:rPr>
                          <m:t>+</m:t>
                        </m:r>
                        <m:f>
                          <m:fPr>
                            <m:ctrlPr>
                              <a:rPr lang="en-US" b="0" i="1" dirty="0" smtClean="0">
                                <a:solidFill>
                                  <a:srgbClr val="0000FF"/>
                                </a:solidFill>
                                <a:latin typeface="Cambria Math" panose="02040503050406030204" pitchFamily="18" charset="0"/>
                                <a:ea typeface="ＭＳ Ｐゴシック" pitchFamily="34" charset="-128"/>
                              </a:rPr>
                            </m:ctrlPr>
                          </m:fPr>
                          <m:num>
                            <m:r>
                              <a:rPr lang="en-US" b="0" i="1" dirty="0" smtClean="0">
                                <a:solidFill>
                                  <a:srgbClr val="0000FF"/>
                                </a:solidFill>
                                <a:latin typeface="Cambria Math"/>
                                <a:ea typeface="ＭＳ Ｐゴシック" pitchFamily="34" charset="-128"/>
                              </a:rPr>
                              <m:t>𝑑</m:t>
                            </m:r>
                          </m:num>
                          <m:den>
                            <m:r>
                              <a:rPr lang="en-US" b="0" i="1" dirty="0" smtClean="0">
                                <a:solidFill>
                                  <a:srgbClr val="0000FF"/>
                                </a:solidFill>
                                <a:latin typeface="Cambria Math"/>
                                <a:ea typeface="ＭＳ Ｐゴシック" pitchFamily="34" charset="-128"/>
                              </a:rPr>
                              <m:t>100</m:t>
                            </m:r>
                          </m:den>
                        </m:f>
                        <m:r>
                          <a:rPr lang="en-US" b="0" i="1" dirty="0" smtClean="0">
                            <a:solidFill>
                              <a:srgbClr val="0000FF"/>
                            </a:solidFill>
                            <a:latin typeface="Cambria Math"/>
                            <a:ea typeface="ＭＳ Ｐゴシック" pitchFamily="34" charset="-128"/>
                          </a:rPr>
                          <m:t>+</m:t>
                        </m:r>
                        <m:f>
                          <m:fPr>
                            <m:ctrlPr>
                              <a:rPr lang="en-US" b="0" i="1" dirty="0" smtClean="0">
                                <a:solidFill>
                                  <a:srgbClr val="0000FF"/>
                                </a:solidFill>
                                <a:latin typeface="Cambria Math" panose="02040503050406030204" pitchFamily="18" charset="0"/>
                                <a:ea typeface="ＭＳ Ｐゴシック" pitchFamily="34" charset="-128"/>
                              </a:rPr>
                            </m:ctrlPr>
                          </m:fPr>
                          <m:num>
                            <m:r>
                              <a:rPr lang="en-US" b="0" i="1" dirty="0" smtClean="0">
                                <a:solidFill>
                                  <a:srgbClr val="0000FF"/>
                                </a:solidFill>
                                <a:latin typeface="Cambria Math"/>
                                <a:ea typeface="ＭＳ Ｐゴシック" pitchFamily="34" charset="-128"/>
                              </a:rPr>
                              <m:t>18</m:t>
                            </m:r>
                            <m:r>
                              <a:rPr lang="en-US" b="0" i="1" dirty="0" smtClean="0">
                                <a:solidFill>
                                  <a:srgbClr val="0000FF"/>
                                </a:solidFill>
                                <a:latin typeface="Cambria Math"/>
                                <a:ea typeface="ＭＳ Ｐゴシック" pitchFamily="34" charset="-128"/>
                              </a:rPr>
                              <m:t>𝑑</m:t>
                            </m:r>
                          </m:num>
                          <m:den>
                            <m:r>
                              <a:rPr lang="en-US" b="0" i="1" dirty="0" smtClean="0">
                                <a:solidFill>
                                  <a:srgbClr val="0000FF"/>
                                </a:solidFill>
                                <a:latin typeface="Cambria Math"/>
                                <a:ea typeface="ＭＳ Ｐゴシック" pitchFamily="34" charset="-128"/>
                              </a:rPr>
                              <m:t>100</m:t>
                            </m:r>
                          </m:den>
                        </m:f>
                      </m:den>
                    </m:f>
                    <m:r>
                      <a:rPr lang="en-US" b="0" i="0" dirty="0" smtClean="0">
                        <a:solidFill>
                          <a:srgbClr val="0000FF"/>
                        </a:solidFill>
                        <a:latin typeface="Cambria Math"/>
                        <a:ea typeface="ＭＳ Ｐゴシック" pitchFamily="34" charset="-128"/>
                      </a:rPr>
                      <m:t>=</m:t>
                    </m:r>
                    <m:f>
                      <m:fPr>
                        <m:ctrlPr>
                          <a:rPr lang="en-US" b="1" i="1" dirty="0" smtClean="0">
                            <a:solidFill>
                              <a:srgbClr val="0000FF"/>
                            </a:solidFill>
                            <a:latin typeface="Cambria Math" panose="02040503050406030204" pitchFamily="18" charset="0"/>
                            <a:ea typeface="ＭＳ Ｐゴシック" pitchFamily="34" charset="-128"/>
                          </a:rPr>
                        </m:ctrlPr>
                      </m:fPr>
                      <m:num>
                        <m:r>
                          <a:rPr lang="en-US" b="1" i="1" dirty="0" smtClean="0">
                            <a:solidFill>
                              <a:srgbClr val="0000FF"/>
                            </a:solidFill>
                            <a:latin typeface="Cambria Math"/>
                            <a:ea typeface="ＭＳ Ｐゴシック" pitchFamily="34" charset="-128"/>
                          </a:rPr>
                          <m:t>𝒅</m:t>
                        </m:r>
                      </m:num>
                      <m:den>
                        <m:r>
                          <a:rPr lang="en-US" b="1" i="1" dirty="0" smtClean="0">
                            <a:solidFill>
                              <a:srgbClr val="0000FF"/>
                            </a:solidFill>
                            <a:latin typeface="Cambria Math"/>
                            <a:ea typeface="ＭＳ Ｐゴシック" pitchFamily="34" charset="-128"/>
                          </a:rPr>
                          <m:t>𝟏𝟎</m:t>
                        </m:r>
                        <m:r>
                          <a:rPr lang="en-US" b="1" i="1" dirty="0" smtClean="0">
                            <a:solidFill>
                              <a:srgbClr val="0000FF"/>
                            </a:solidFill>
                            <a:latin typeface="Cambria Math"/>
                            <a:ea typeface="ＭＳ Ｐゴシック" pitchFamily="34" charset="-128"/>
                          </a:rPr>
                          <m:t>𝒙</m:t>
                        </m:r>
                        <m:r>
                          <a:rPr lang="en-US" b="1" i="1" dirty="0" smtClean="0">
                            <a:solidFill>
                              <a:srgbClr val="0000FF"/>
                            </a:solidFill>
                            <a:latin typeface="Cambria Math"/>
                            <a:ea typeface="ＭＳ Ｐゴシック" pitchFamily="34" charset="-128"/>
                          </a:rPr>
                          <m:t>+</m:t>
                        </m:r>
                        <m:r>
                          <a:rPr lang="en-US" b="1" i="1" dirty="0" smtClean="0">
                            <a:solidFill>
                              <a:srgbClr val="0000FF"/>
                            </a:solidFill>
                            <a:latin typeface="Cambria Math"/>
                            <a:ea typeface="ＭＳ Ｐゴシック" pitchFamily="34" charset="-128"/>
                          </a:rPr>
                          <m:t>𝟏𝟗</m:t>
                        </m:r>
                        <m:r>
                          <a:rPr lang="en-US" b="1" i="1" dirty="0" smtClean="0">
                            <a:solidFill>
                              <a:srgbClr val="0000FF"/>
                            </a:solidFill>
                            <a:latin typeface="Cambria Math"/>
                            <a:ea typeface="ＭＳ Ｐゴシック" pitchFamily="34" charset="-128"/>
                          </a:rPr>
                          <m:t>𝒅</m:t>
                        </m:r>
                      </m:den>
                    </m:f>
                  </m:oMath>
                </a14:m>
                <a:endParaRPr lang="en-US" b="1" dirty="0" smtClean="0">
                  <a:solidFill>
                    <a:srgbClr val="0000FF"/>
                  </a:solidFill>
                  <a:ea typeface="ＭＳ Ｐゴシック" pitchFamily="34" charset="-128"/>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295400"/>
                <a:ext cx="8458200" cy="5562600"/>
              </a:xfrm>
              <a:blipFill rotWithShape="1">
                <a:blip r:embed="rId3"/>
                <a:stretch>
                  <a:fillRect t="-2083"/>
                </a:stretch>
              </a:blipFill>
            </p:spPr>
            <p:txBody>
              <a:bodyPr/>
              <a:lstStyle/>
              <a:p>
                <a:r>
                  <a:rPr lang="en-US">
                    <a:noFill/>
                  </a:rPr>
                  <a:t> </a:t>
                </a:r>
              </a:p>
            </p:txBody>
          </p:sp>
        </mc:Fallback>
      </mc:AlternateContent>
      <p:sp>
        <p:nvSpPr>
          <p:cNvPr id="26629" name="Footer Placeholder 4"/>
          <p:cNvSpPr>
            <a:spLocks noGrp="1"/>
          </p:cNvSpPr>
          <p:nvPr>
            <p:ph type="ftr" sz="quarter" idx="11"/>
          </p:nvPr>
        </p:nvSpPr>
        <p:spPr bwMode="auto">
          <a:noFill/>
          <a:ln>
            <a:miter lim="800000"/>
            <a:headEnd/>
            <a:tailEnd/>
          </a:ln>
        </p:spPr>
        <p:txBody>
          <a:bodyPr/>
          <a:lstStyle/>
          <a:p>
            <a:r>
              <a:rPr lang="nn-NO" smtClean="0"/>
              <a:t>J. Leskovec, A. Rajaraman, J. Ullman: Mining of Massive Datasets, http://www.mmds.org</a:t>
            </a:r>
            <a:endParaRPr lang="en-US"/>
          </a:p>
        </p:txBody>
      </p:sp>
      <p:sp>
        <p:nvSpPr>
          <p:cNvPr id="26630" name="Slide Number Placeholder 5"/>
          <p:cNvSpPr>
            <a:spLocks noGrp="1"/>
          </p:cNvSpPr>
          <p:nvPr>
            <p:ph type="sldNum" sz="quarter" idx="12"/>
          </p:nvPr>
        </p:nvSpPr>
        <p:spPr bwMode="auto">
          <a:noFill/>
          <a:ln>
            <a:miter lim="800000"/>
            <a:headEnd/>
            <a:tailEnd/>
          </a:ln>
        </p:spPr>
        <p:txBody>
          <a:bodyPr/>
          <a:lstStyle/>
          <a:p>
            <a:fld id="{98E6BFDC-6A93-4FDB-88E4-222467317FCC}" type="slidenum">
              <a:rPr lang="en-US"/>
              <a:pPr/>
              <a:t>8</a:t>
            </a:fld>
            <a:endParaRPr lang="en-US"/>
          </a:p>
        </p:txBody>
      </p:sp>
    </p:spTree>
    <p:extLst>
      <p:ext uri="{BB962C8B-B14F-4D97-AF65-F5344CB8AC3E}">
        <p14:creationId xmlns:p14="http://schemas.microsoft.com/office/powerpoint/2010/main" val="7327466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ea typeface="+mj-ea"/>
              </a:rPr>
              <a:t>Solution: Sample Users</a:t>
            </a:r>
            <a:endParaRPr lang="en-US" dirty="0">
              <a:ea typeface="+mj-ea"/>
            </a:endParaRPr>
          </a:p>
        </p:txBody>
      </p:sp>
      <p:sp>
        <p:nvSpPr>
          <p:cNvPr id="27651" name="Content Placeholder 2"/>
          <p:cNvSpPr>
            <a:spLocks noGrp="1"/>
          </p:cNvSpPr>
          <p:nvPr>
            <p:ph idx="1"/>
          </p:nvPr>
        </p:nvSpPr>
        <p:spPr/>
        <p:txBody>
          <a:bodyPr/>
          <a:lstStyle/>
          <a:p>
            <a:pPr marL="118872" indent="0">
              <a:buNone/>
            </a:pPr>
            <a:r>
              <a:rPr lang="en-US" b="1" dirty="0" smtClean="0">
                <a:solidFill>
                  <a:srgbClr val="008000"/>
                </a:solidFill>
              </a:rPr>
              <a:t>Solution:</a:t>
            </a:r>
          </a:p>
          <a:p>
            <a:r>
              <a:rPr lang="en-US" dirty="0" smtClean="0"/>
              <a:t>Pick </a:t>
            </a:r>
            <a:r>
              <a:rPr lang="en-US" b="1" dirty="0" smtClean="0"/>
              <a:t>1/10</a:t>
            </a:r>
            <a:r>
              <a:rPr lang="en-US" b="1" baseline="30000" dirty="0" smtClean="0"/>
              <a:t>th</a:t>
            </a:r>
            <a:r>
              <a:rPr lang="en-US" dirty="0" smtClean="0"/>
              <a:t> of </a:t>
            </a:r>
            <a:r>
              <a:rPr lang="en-US" b="1" dirty="0" smtClean="0">
                <a:solidFill>
                  <a:srgbClr val="D60093"/>
                </a:solidFill>
              </a:rPr>
              <a:t>users</a:t>
            </a:r>
            <a:r>
              <a:rPr lang="en-US" dirty="0" smtClean="0">
                <a:solidFill>
                  <a:srgbClr val="D60093"/>
                </a:solidFill>
              </a:rPr>
              <a:t> </a:t>
            </a:r>
            <a:r>
              <a:rPr lang="en-US" dirty="0" smtClean="0"/>
              <a:t>and take all their </a:t>
            </a:r>
            <a:br>
              <a:rPr lang="en-US" dirty="0" smtClean="0"/>
            </a:br>
            <a:r>
              <a:rPr lang="en-US" dirty="0" smtClean="0"/>
              <a:t>searches in the sample</a:t>
            </a:r>
          </a:p>
          <a:p>
            <a:pPr lvl="8"/>
            <a:endParaRPr lang="en-US" dirty="0" smtClean="0"/>
          </a:p>
          <a:p>
            <a:r>
              <a:rPr lang="en-US" dirty="0" smtClean="0"/>
              <a:t>Use a hash function that hashes the </a:t>
            </a:r>
            <a:br>
              <a:rPr lang="en-US" dirty="0" smtClean="0"/>
            </a:br>
            <a:r>
              <a:rPr lang="en-US" dirty="0" smtClean="0"/>
              <a:t>user name or user id uniformly into 10 buckets</a:t>
            </a:r>
          </a:p>
          <a:p>
            <a:pPr>
              <a:buFont typeface="Wingdings 2" pitchFamily="18" charset="2"/>
              <a:buNone/>
            </a:pPr>
            <a:endParaRPr lang="en-US" dirty="0" smtClean="0"/>
          </a:p>
        </p:txBody>
      </p:sp>
      <p:sp>
        <p:nvSpPr>
          <p:cNvPr id="27653" name="Footer Placeholder 4"/>
          <p:cNvSpPr>
            <a:spLocks noGrp="1"/>
          </p:cNvSpPr>
          <p:nvPr>
            <p:ph type="ftr" sz="quarter" idx="11"/>
          </p:nvPr>
        </p:nvSpPr>
        <p:spPr bwMode="auto">
          <a:noFill/>
          <a:ln>
            <a:miter lim="800000"/>
            <a:headEnd/>
            <a:tailEnd/>
          </a:ln>
        </p:spPr>
        <p:txBody>
          <a:bodyPr/>
          <a:lstStyle/>
          <a:p>
            <a:r>
              <a:rPr lang="nn-NO" smtClean="0"/>
              <a:t>J. Leskovec, A. Rajaraman, J. Ullman: Mining of Massive Datasets, http://www.mmds.org</a:t>
            </a:r>
            <a:endParaRPr lang="en-US"/>
          </a:p>
        </p:txBody>
      </p:sp>
      <p:sp>
        <p:nvSpPr>
          <p:cNvPr id="27654" name="Slide Number Placeholder 5"/>
          <p:cNvSpPr>
            <a:spLocks noGrp="1"/>
          </p:cNvSpPr>
          <p:nvPr>
            <p:ph type="sldNum" sz="quarter" idx="12"/>
          </p:nvPr>
        </p:nvSpPr>
        <p:spPr bwMode="auto">
          <a:noFill/>
          <a:ln>
            <a:miter lim="800000"/>
            <a:headEnd/>
            <a:tailEnd/>
          </a:ln>
        </p:spPr>
        <p:txBody>
          <a:bodyPr/>
          <a:lstStyle/>
          <a:p>
            <a:fld id="{BE4319D2-5152-45DB-A712-F2C46AA8F530}" type="slidenum">
              <a:rPr lang="en-US"/>
              <a:pPr/>
              <a:t>9</a:t>
            </a:fld>
            <a:endParaRPr lang="en-US"/>
          </a:p>
        </p:txBody>
      </p:sp>
    </p:spTree>
    <p:extLst>
      <p:ext uri="{BB962C8B-B14F-4D97-AF65-F5344CB8AC3E}">
        <p14:creationId xmlns:p14="http://schemas.microsoft.com/office/powerpoint/2010/main" val="53629046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spDef>
      <a:spPr>
        <a:ln w="38100">
          <a:solidFill>
            <a:srgbClr val="008000"/>
          </a:solidFill>
        </a:ln>
      </a:spPr>
      <a:bodyPr rtlCol="0" anchor="ctr"/>
      <a:lstStyle>
        <a:defPPr algn="ctr">
          <a:defRPr/>
        </a:defPPr>
      </a:lstStyle>
      <a:style>
        <a:lnRef idx="1">
          <a:schemeClr val="dk1"/>
        </a:lnRef>
        <a:fillRef idx="0">
          <a:schemeClr val="dk1"/>
        </a:fillRef>
        <a:effectRef idx="0">
          <a:schemeClr val="dk1"/>
        </a:effectRef>
        <a:fontRef idx="minor">
          <a:schemeClr val="tx1"/>
        </a:fontRef>
      </a:style>
    </a:spDef>
    <a:lnDef>
      <a:spPr>
        <a:ln w="28575"/>
      </a:spPr>
      <a:bodyPr/>
      <a:lstStyle/>
      <a:style>
        <a:lnRef idx="1">
          <a:schemeClr val="dk1"/>
        </a:lnRef>
        <a:fillRef idx="0">
          <a:schemeClr val="dk1"/>
        </a:fillRef>
        <a:effectRef idx="0">
          <a:schemeClr val="dk1"/>
        </a:effectRef>
        <a:fontRef idx="minor">
          <a:schemeClr val="tx1"/>
        </a:fontRef>
      </a:style>
    </a:lnDef>
    <a:txDef>
      <a:spPr>
        <a:noFill/>
      </a:spPr>
      <a:bodyPr wrap="none" rtlCol="0">
        <a:spAutoFit/>
      </a:bodyPr>
      <a:lstStyle>
        <a:defPPr>
          <a:defRPr dirty="0" smtClean="0">
            <a:latin typeface="Arial" pitchFamily="34" charset="0"/>
            <a:cs typeface="Arial" pitchFamily="34" charset="0"/>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31479</TotalTime>
  <Words>2474</Words>
  <Application>Microsoft Office PowerPoint</Application>
  <PresentationFormat>On-screen Show (4:3)</PresentationFormat>
  <Paragraphs>374</Paragraphs>
  <Slides>38</Slides>
  <Notes>2</Notes>
  <HiddenSlides>0</HiddenSlides>
  <MMClips>0</MMClips>
  <ScaleCrop>false</ScaleCrop>
  <HeadingPairs>
    <vt:vector size="8" baseType="variant">
      <vt:variant>
        <vt:lpstr>Fonts Used</vt:lpstr>
      </vt:variant>
      <vt:variant>
        <vt:i4>10</vt:i4>
      </vt:variant>
      <vt:variant>
        <vt:lpstr>Theme</vt:lpstr>
      </vt:variant>
      <vt:variant>
        <vt:i4>1</vt:i4>
      </vt:variant>
      <vt:variant>
        <vt:lpstr>Embedded OLE Servers</vt:lpstr>
      </vt:variant>
      <vt:variant>
        <vt:i4>1</vt:i4>
      </vt:variant>
      <vt:variant>
        <vt:lpstr>Slide Titles</vt:lpstr>
      </vt:variant>
      <vt:variant>
        <vt:i4>38</vt:i4>
      </vt:variant>
    </vt:vector>
  </HeadingPairs>
  <TitlesOfParts>
    <vt:vector size="50" baseType="lpstr">
      <vt:lpstr>ＭＳ Ｐゴシック</vt:lpstr>
      <vt:lpstr>Arial</vt:lpstr>
      <vt:lpstr>Calibri</vt:lpstr>
      <vt:lpstr>Cambria Math</vt:lpstr>
      <vt:lpstr>Corbel</vt:lpstr>
      <vt:lpstr>Symbol</vt:lpstr>
      <vt:lpstr>Tahoma</vt:lpstr>
      <vt:lpstr>Times New Roman</vt:lpstr>
      <vt:lpstr>Wingdings</vt:lpstr>
      <vt:lpstr>Wingdings 2</vt:lpstr>
      <vt:lpstr>Module</vt:lpstr>
      <vt:lpstr>Equation</vt:lpstr>
      <vt:lpstr>Mining Data Streams </vt:lpstr>
      <vt:lpstr>Data Streams</vt:lpstr>
      <vt:lpstr>The Stream Model</vt:lpstr>
      <vt:lpstr>Problems on Data Streams</vt:lpstr>
      <vt:lpstr>Sampling from a Data Stream: Sampling a fixed proportion</vt:lpstr>
      <vt:lpstr>Sampling from a Data Stream</vt:lpstr>
      <vt:lpstr>Sampling a Fixed Proportion</vt:lpstr>
      <vt:lpstr>Problem with Naïve Approach</vt:lpstr>
      <vt:lpstr>Solution: Sample Users</vt:lpstr>
      <vt:lpstr>Generalized Solution</vt:lpstr>
      <vt:lpstr>Sampling from a Data Stream: Sampling a fixed-size sample</vt:lpstr>
      <vt:lpstr>Maintaining a fixed-size sample</vt:lpstr>
      <vt:lpstr>Solution: Fixed Size Sample</vt:lpstr>
      <vt:lpstr>Proof: By Induction</vt:lpstr>
      <vt:lpstr>Proof: By Induction</vt:lpstr>
      <vt:lpstr> Filtering Data Streams: Bloom Filter</vt:lpstr>
      <vt:lpstr>Filtering Data Streams</vt:lpstr>
      <vt:lpstr>Applications</vt:lpstr>
      <vt:lpstr>First Cut Solution (1)</vt:lpstr>
      <vt:lpstr>First Cut Solution (2)</vt:lpstr>
      <vt:lpstr>First Cut Solution (3)</vt:lpstr>
      <vt:lpstr>Analysis: Throwing Darts (1)</vt:lpstr>
      <vt:lpstr>Analysis: Throwing Darts (2)</vt:lpstr>
      <vt:lpstr>Analysis: Throwing Darts (3)</vt:lpstr>
      <vt:lpstr>Bloom Filter</vt:lpstr>
      <vt:lpstr>Bloom Filter -- Analysis</vt:lpstr>
      <vt:lpstr>Bloom Filter – Analysis (2)</vt:lpstr>
      <vt:lpstr>Bloom Filter: Wrap-up</vt:lpstr>
      <vt:lpstr> Counting Distinct Elements</vt:lpstr>
      <vt:lpstr>Counting Distinct Elements</vt:lpstr>
      <vt:lpstr>Applications</vt:lpstr>
      <vt:lpstr>Using Small Storage</vt:lpstr>
      <vt:lpstr>Flajolet-Martin Approach</vt:lpstr>
      <vt:lpstr>Why It Works: Intuition</vt:lpstr>
      <vt:lpstr>Why It Works: More formally</vt:lpstr>
      <vt:lpstr>Why It Works: More formally</vt:lpstr>
      <vt:lpstr>Why It Works: More formally</vt:lpstr>
      <vt:lpstr>Why It Doesn’t Work</vt:lpstr>
    </vt:vector>
  </TitlesOfParts>
  <Company>Carnegie Mellon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jure</dc:creator>
  <cp:lastModifiedBy>Wei-Cheng Garry Xiao</cp:lastModifiedBy>
  <cp:revision>1392</cp:revision>
  <cp:lastPrinted>2011-10-20T04:01:43Z</cp:lastPrinted>
  <dcterms:created xsi:type="dcterms:W3CDTF">2009-06-12T17:14:38Z</dcterms:created>
  <dcterms:modified xsi:type="dcterms:W3CDTF">2015-02-27T17:54:27Z</dcterms:modified>
</cp:coreProperties>
</file>