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sldIdLst>
    <p:sldId id="263" r:id="rId2"/>
    <p:sldId id="256" r:id="rId3"/>
    <p:sldId id="257" r:id="rId4"/>
    <p:sldId id="271" r:id="rId5"/>
    <p:sldId id="272" r:id="rId6"/>
    <p:sldId id="273" r:id="rId7"/>
    <p:sldId id="278" r:id="rId8"/>
    <p:sldId id="275" r:id="rId9"/>
    <p:sldId id="286" r:id="rId10"/>
    <p:sldId id="279" r:id="rId11"/>
    <p:sldId id="280" r:id="rId12"/>
    <p:sldId id="282" r:id="rId13"/>
    <p:sldId id="287" r:id="rId14"/>
    <p:sldId id="283" r:id="rId15"/>
    <p:sldId id="284" r:id="rId16"/>
    <p:sldId id="277" r:id="rId17"/>
    <p:sldId id="267" r:id="rId18"/>
    <p:sldId id="270" r:id="rId19"/>
    <p:sldId id="266" r:id="rId20"/>
    <p:sldId id="265" r:id="rId21"/>
    <p:sldId id="262" r:id="rId22"/>
    <p:sldId id="281" r:id="rId23"/>
  </p:sldIdLst>
  <p:sldSz cx="9144000" cy="6858000" type="screen4x3"/>
  <p:notesSz cx="6858000" cy="9144000"/>
  <p:custDataLst>
    <p:tags r:id="rId25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FF"/>
    <a:srgbClr val="FF00FF"/>
    <a:srgbClr val="FFCC00"/>
    <a:srgbClr val="FF0066"/>
    <a:srgbClr val="FF33CC"/>
    <a:srgbClr val="FF3300"/>
    <a:srgbClr val="FF0000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1.xml"/><Relationship Id="rId1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>
              <a:defRPr sz="1000" b="0" i="1"/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b="0" i="1"/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>
              <a:defRPr sz="1000" b="0" i="1"/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b="0" i="1"/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##</a:t>
            </a:r>
            <a:endParaRPr lang="en-US" sz="1200" i="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More than just a bunch of different loops</a:t>
            </a:r>
          </a:p>
          <a:p>
            <a:r>
              <a:rPr lang="en-US"/>
              <a:t>How can we express what is going on in a cohesive way?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##</a:t>
            </a:r>
            <a:endParaRPr lang="en-US" sz="1200" i="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STRATEGY PATTERN</a:t>
            </a:r>
          </a:p>
          <a:p>
            <a:r>
              <a:rPr lang="en-US"/>
              <a:t>Show demo program to point out:</a:t>
            </a:r>
          </a:p>
          <a:p>
            <a:r>
              <a:rPr lang="en-US"/>
              <a:t>Graphical comparison</a:t>
            </a:r>
          </a:p>
          <a:p>
            <a:r>
              <a:rPr lang="en-US"/>
              <a:t>Performance measurements</a:t>
            </a:r>
          </a:p>
          <a:p>
            <a:r>
              <a:rPr lang="en-US"/>
              <a:t>Reverse sort order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##</a:t>
            </a:r>
            <a:endParaRPr lang="en-US" sz="1200" i="0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Instead of an amalgam of disparate and complex concrete algorithms, abstraction creates a unified and simplified whole.</a:t>
            </a:r>
          </a:p>
          <a:p>
            <a:r>
              <a:rPr lang="en-US"/>
              <a:t>Instead of a rigid and limited set of tools, abstraction enables as a flexible and extensible system of cooperating components.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##</a:t>
            </a:r>
            <a:endParaRPr lang="en-US" sz="1200" i="0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Explain UML diagram  -- industry standard.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##</a:t>
            </a:r>
            <a:endParaRPr lang="en-US" sz="1200" i="0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variant behavior is a service to the framework.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##</a:t>
            </a:r>
            <a:endParaRPr lang="en-US" sz="1200" i="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does the framework buy us?</a:t>
            </a:r>
          </a:p>
          <a:p>
            <a:r>
              <a:rPr lang="en-US"/>
              <a:t>Reduced code complexity and as a result simplicity!</a:t>
            </a:r>
          </a:p>
          <a:p>
            <a:r>
              <a:rPr lang="en-US"/>
              <a:t>Need only focus on making sure that split and join establish their respective post-conditions.</a:t>
            </a:r>
          </a:p>
          <a:p>
            <a:r>
              <a:rPr lang="en-US"/>
              <a:t>Proper partitions = both non-empty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##</a:t>
            </a:r>
            <a:endParaRPr lang="en-US" sz="1200" i="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 &lt; hi strictly</a:t>
            </a:r>
          </a:p>
          <a:p>
            <a:r>
              <a:rPr lang="en-US"/>
              <a:t>s&lt;= hi</a:t>
            </a:r>
          </a:p>
          <a:p>
            <a:r>
              <a:rPr lang="en-US"/>
              <a:t>Framework enforces correctness.</a:t>
            </a:r>
          </a:p>
          <a:p>
            <a:r>
              <a:rPr lang="en-US"/>
              <a:t>aOrder is an ordering strategy to be discussed by Stephen later.</a:t>
            </a:r>
          </a:p>
          <a:p>
            <a:r>
              <a:rPr lang="en-US"/>
              <a:t>Students are able to experience a framework system on a small but practical scale.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##</a:t>
            </a:r>
            <a:endParaRPr lang="en-US" sz="1200" i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##</a:t>
            </a:r>
            <a:endParaRPr lang="en-US" sz="1200" i="0"/>
          </a:p>
        </p:txBody>
      </p:sp>
      <p:sp>
        <p:nvSpPr>
          <p:cNvPr id="4915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Recurance relation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##</a:t>
            </a:r>
            <a:endParaRPr lang="en-US" sz="1200" i="0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/>
              <a:t>Run demo again</a:t>
            </a:r>
          </a:p>
          <a:p>
            <a:r>
              <a:rPr lang="en-US"/>
              <a:t>Emphasize on separation of sorting and animation.</a:t>
            </a:r>
          </a:p>
          <a:p>
            <a:r>
              <a:rPr lang="en-US"/>
              <a:t>Visualization helps student understand the “picture” of sorting, but what we want to teach here is software engineering as well.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##</a:t>
            </a:r>
            <a:endParaRPr lang="en-US" sz="1200" i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strategy pattern also.</a:t>
            </a:r>
          </a:p>
          <a:p>
            <a:r>
              <a:rPr lang="en-US"/>
              <a:t>Decorate sorter and strategy because we have the abstract class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0" name="Rectangle 1052"/>
          <p:cNvSpPr>
            <a:spLocks noChangeArrowheads="1"/>
          </p:cNvSpPr>
          <p:nvPr/>
        </p:nvSpPr>
        <p:spPr bwMode="auto">
          <a:xfrm>
            <a:off x="4572000" y="5275263"/>
            <a:ext cx="4603750" cy="685800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19" name="AutoShape 1071"/>
          <p:cNvSpPr>
            <a:spLocks noChangeArrowheads="1"/>
          </p:cNvSpPr>
          <p:nvPr/>
        </p:nvSpPr>
        <p:spPr bwMode="auto">
          <a:xfrm>
            <a:off x="0" y="268288"/>
            <a:ext cx="8915400" cy="6589712"/>
          </a:xfrm>
          <a:prstGeom prst="rtTriangle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Rectangle 1033"/>
          <p:cNvSpPr>
            <a:spLocks noChangeArrowheads="1"/>
          </p:cNvSpPr>
          <p:nvPr/>
        </p:nvSpPr>
        <p:spPr bwMode="auto">
          <a:xfrm>
            <a:off x="15875" y="1524000"/>
            <a:ext cx="9128125" cy="1320800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endParaRPr kumimoji="0" lang="en-US" b="0">
              <a:latin typeface="Times New Roman" charset="0"/>
            </a:endParaRPr>
          </a:p>
        </p:txBody>
      </p:sp>
      <p:sp>
        <p:nvSpPr>
          <p:cNvPr id="3077" name="Line 1029"/>
          <p:cNvSpPr>
            <a:spLocks noChangeShapeType="1"/>
          </p:cNvSpPr>
          <p:nvPr/>
        </p:nvSpPr>
        <p:spPr bwMode="auto">
          <a:xfrm>
            <a:off x="542925" y="3228975"/>
            <a:ext cx="0" cy="3627438"/>
          </a:xfrm>
          <a:prstGeom prst="line">
            <a:avLst/>
          </a:prstGeom>
          <a:noFill/>
          <a:ln w="12700" cap="sq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095" name="Group 1047"/>
          <p:cNvGrpSpPr>
            <a:grpSpLocks/>
          </p:cNvGrpSpPr>
          <p:nvPr/>
        </p:nvGrpSpPr>
        <p:grpSpPr bwMode="auto">
          <a:xfrm>
            <a:off x="6837363" y="-9525"/>
            <a:ext cx="330200" cy="6875463"/>
            <a:chOff x="4307" y="-6"/>
            <a:chExt cx="208" cy="4331"/>
          </a:xfrm>
        </p:grpSpPr>
        <p:sp>
          <p:nvSpPr>
            <p:cNvPr id="3082" name="Rectangle 1034"/>
            <p:cNvSpPr>
              <a:spLocks noChangeArrowheads="1"/>
            </p:cNvSpPr>
            <p:nvPr/>
          </p:nvSpPr>
          <p:spPr bwMode="auto">
            <a:xfrm>
              <a:off x="4325" y="4234"/>
              <a:ext cx="48" cy="9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Rectangle 1035"/>
            <p:cNvSpPr>
              <a:spLocks noChangeArrowheads="1"/>
            </p:cNvSpPr>
            <p:nvPr/>
          </p:nvSpPr>
          <p:spPr bwMode="auto">
            <a:xfrm>
              <a:off x="4307" y="1920"/>
              <a:ext cx="48" cy="52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Rectangle 1036"/>
            <p:cNvSpPr>
              <a:spLocks noChangeArrowheads="1"/>
            </p:cNvSpPr>
            <p:nvPr/>
          </p:nvSpPr>
          <p:spPr bwMode="auto">
            <a:xfrm>
              <a:off x="4499" y="2112"/>
              <a:ext cx="16" cy="52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5" name="Rectangle 1037"/>
            <p:cNvSpPr>
              <a:spLocks noChangeArrowheads="1"/>
            </p:cNvSpPr>
            <p:nvPr/>
          </p:nvSpPr>
          <p:spPr bwMode="auto">
            <a:xfrm>
              <a:off x="4307" y="2688"/>
              <a:ext cx="48" cy="52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6" name="Rectangle 1038"/>
            <p:cNvSpPr>
              <a:spLocks noChangeArrowheads="1"/>
            </p:cNvSpPr>
            <p:nvPr/>
          </p:nvSpPr>
          <p:spPr bwMode="auto">
            <a:xfrm>
              <a:off x="4307" y="3456"/>
              <a:ext cx="48" cy="52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7" name="Rectangle 1039"/>
            <p:cNvSpPr>
              <a:spLocks noChangeArrowheads="1"/>
            </p:cNvSpPr>
            <p:nvPr/>
          </p:nvSpPr>
          <p:spPr bwMode="auto">
            <a:xfrm>
              <a:off x="4499" y="2880"/>
              <a:ext cx="16" cy="52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Rectangle 1040"/>
            <p:cNvSpPr>
              <a:spLocks noChangeArrowheads="1"/>
            </p:cNvSpPr>
            <p:nvPr/>
          </p:nvSpPr>
          <p:spPr bwMode="auto">
            <a:xfrm>
              <a:off x="4499" y="3648"/>
              <a:ext cx="16" cy="52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9" name="Rectangle 1041"/>
            <p:cNvSpPr>
              <a:spLocks noChangeArrowheads="1"/>
            </p:cNvSpPr>
            <p:nvPr/>
          </p:nvSpPr>
          <p:spPr bwMode="auto">
            <a:xfrm>
              <a:off x="4307" y="-6"/>
              <a:ext cx="48" cy="65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90" name="Rectangle 1042"/>
            <p:cNvSpPr>
              <a:spLocks noChangeArrowheads="1"/>
            </p:cNvSpPr>
            <p:nvPr/>
          </p:nvSpPr>
          <p:spPr bwMode="auto">
            <a:xfrm>
              <a:off x="4499" y="-5"/>
              <a:ext cx="16" cy="256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Rectangle 1043"/>
            <p:cNvSpPr>
              <a:spLocks noChangeArrowheads="1"/>
            </p:cNvSpPr>
            <p:nvPr/>
          </p:nvSpPr>
          <p:spPr bwMode="auto">
            <a:xfrm>
              <a:off x="4307" y="300"/>
              <a:ext cx="48" cy="52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Rectangle 1044"/>
            <p:cNvSpPr>
              <a:spLocks noChangeArrowheads="1"/>
            </p:cNvSpPr>
            <p:nvPr/>
          </p:nvSpPr>
          <p:spPr bwMode="auto">
            <a:xfrm>
              <a:off x="4307" y="1068"/>
              <a:ext cx="48" cy="52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Rectangle 1045"/>
            <p:cNvSpPr>
              <a:spLocks noChangeArrowheads="1"/>
            </p:cNvSpPr>
            <p:nvPr/>
          </p:nvSpPr>
          <p:spPr bwMode="auto">
            <a:xfrm>
              <a:off x="4499" y="492"/>
              <a:ext cx="16" cy="52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Rectangle 1046"/>
            <p:cNvSpPr>
              <a:spLocks noChangeArrowheads="1"/>
            </p:cNvSpPr>
            <p:nvPr/>
          </p:nvSpPr>
          <p:spPr bwMode="auto">
            <a:xfrm>
              <a:off x="4499" y="1260"/>
              <a:ext cx="16" cy="52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97" name="Rectangle 104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28650" y="3171825"/>
            <a:ext cx="4970463" cy="2044700"/>
          </a:xfrm>
        </p:spPr>
        <p:txBody>
          <a:bodyPr/>
          <a:lstStyle>
            <a:lvl1pPr marL="0" indent="0">
              <a:lnSpc>
                <a:spcPct val="85000"/>
              </a:lnSpc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22" name="Freeform 1074"/>
          <p:cNvSpPr>
            <a:spLocks/>
          </p:cNvSpPr>
          <p:nvPr/>
        </p:nvSpPr>
        <p:spPr bwMode="auto">
          <a:xfrm>
            <a:off x="187325" y="404813"/>
            <a:ext cx="7489825" cy="5541962"/>
          </a:xfrm>
          <a:custGeom>
            <a:avLst/>
            <a:gdLst/>
            <a:ahLst/>
            <a:cxnLst>
              <a:cxn ang="0">
                <a:pos x="4718" y="3491"/>
              </a:cxn>
              <a:cxn ang="0">
                <a:pos x="4718" y="0"/>
              </a:cxn>
              <a:cxn ang="0">
                <a:pos x="0" y="0"/>
              </a:cxn>
            </a:cxnLst>
            <a:rect l="0" t="0" r="r" b="b"/>
            <a:pathLst>
              <a:path w="4718" h="3491">
                <a:moveTo>
                  <a:pt x="4718" y="3491"/>
                </a:moveTo>
                <a:lnTo>
                  <a:pt x="4718" y="0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3" name="Rectangle 1075"/>
          <p:cNvSpPr>
            <a:spLocks noChangeArrowheads="1"/>
          </p:cNvSpPr>
          <p:nvPr/>
        </p:nvSpPr>
        <p:spPr bwMode="auto">
          <a:xfrm>
            <a:off x="20638" y="1676400"/>
            <a:ext cx="9128125" cy="1320800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8" name="Rectangle 1050"/>
          <p:cNvSpPr>
            <a:spLocks noGrp="1" noChangeArrowheads="1"/>
          </p:cNvSpPr>
          <p:nvPr>
            <p:ph type="ctrTitle" sz="quarter"/>
          </p:nvPr>
        </p:nvSpPr>
        <p:spPr>
          <a:xfrm>
            <a:off x="419100" y="1524000"/>
            <a:ext cx="8477250" cy="1371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14" name="Arc 1066"/>
          <p:cNvSpPr>
            <a:spLocks/>
          </p:cNvSpPr>
          <p:nvPr/>
        </p:nvSpPr>
        <p:spPr bwMode="auto">
          <a:xfrm flipH="1">
            <a:off x="5867400" y="3175"/>
            <a:ext cx="3429000" cy="6851650"/>
          </a:xfrm>
          <a:custGeom>
            <a:avLst/>
            <a:gdLst>
              <a:gd name="G0" fmla="+- 0 0 0"/>
              <a:gd name="G1" fmla="+- 21577 0 0"/>
              <a:gd name="G2" fmla="+- 21600 0 0"/>
              <a:gd name="T0" fmla="*/ 1003 w 21600"/>
              <a:gd name="T1" fmla="*/ 0 h 43161"/>
              <a:gd name="T2" fmla="*/ 820 w 21600"/>
              <a:gd name="T3" fmla="*/ 43161 h 43161"/>
              <a:gd name="T4" fmla="*/ 0 w 21600"/>
              <a:gd name="T5" fmla="*/ 21577 h 43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161" fill="none" extrusionOk="0">
                <a:moveTo>
                  <a:pt x="1002" y="0"/>
                </a:moveTo>
                <a:cubicBezTo>
                  <a:pt x="12529" y="536"/>
                  <a:pt x="21600" y="10037"/>
                  <a:pt x="21600" y="21577"/>
                </a:cubicBezTo>
                <a:cubicBezTo>
                  <a:pt x="21600" y="33187"/>
                  <a:pt x="12421" y="42720"/>
                  <a:pt x="820" y="43161"/>
                </a:cubicBezTo>
              </a:path>
              <a:path w="21600" h="43161" stroke="0" extrusionOk="0">
                <a:moveTo>
                  <a:pt x="1002" y="0"/>
                </a:moveTo>
                <a:cubicBezTo>
                  <a:pt x="12529" y="536"/>
                  <a:pt x="21600" y="10037"/>
                  <a:pt x="21600" y="21577"/>
                </a:cubicBezTo>
                <a:cubicBezTo>
                  <a:pt x="21600" y="33187"/>
                  <a:pt x="12421" y="42720"/>
                  <a:pt x="820" y="43161"/>
                </a:cubicBezTo>
                <a:lnTo>
                  <a:pt x="0" y="21577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1081088"/>
            <a:ext cx="2105025" cy="49101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0525" y="1081088"/>
            <a:ext cx="6164263" cy="49101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9925" y="2574925"/>
            <a:ext cx="2397125" cy="3416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19450" y="2574925"/>
            <a:ext cx="2398713" cy="3416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AutoShape 58"/>
          <p:cNvSpPr>
            <a:spLocks noChangeArrowheads="1"/>
          </p:cNvSpPr>
          <p:nvPr/>
        </p:nvSpPr>
        <p:spPr bwMode="auto">
          <a:xfrm>
            <a:off x="0" y="265113"/>
            <a:ext cx="8915400" cy="6589712"/>
          </a:xfrm>
          <a:prstGeom prst="rtTriangle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7" name="Rectangle 53"/>
          <p:cNvSpPr>
            <a:spLocks noChangeArrowheads="1"/>
          </p:cNvSpPr>
          <p:nvPr/>
        </p:nvSpPr>
        <p:spPr bwMode="auto">
          <a:xfrm>
            <a:off x="5638800" y="5275263"/>
            <a:ext cx="3389313" cy="685800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auto">
          <a:xfrm>
            <a:off x="15875" y="1066800"/>
            <a:ext cx="9128125" cy="1320800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1081088"/>
            <a:ext cx="8421688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9925" y="2574925"/>
            <a:ext cx="49482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79" name="Arc 55"/>
          <p:cNvSpPr>
            <a:spLocks/>
          </p:cNvSpPr>
          <p:nvPr/>
        </p:nvSpPr>
        <p:spPr bwMode="auto">
          <a:xfrm flipH="1">
            <a:off x="5719763" y="3175"/>
            <a:ext cx="3429000" cy="6851650"/>
          </a:xfrm>
          <a:custGeom>
            <a:avLst/>
            <a:gdLst>
              <a:gd name="G0" fmla="+- 0 0 0"/>
              <a:gd name="G1" fmla="+- 21577 0 0"/>
              <a:gd name="G2" fmla="+- 21600 0 0"/>
              <a:gd name="T0" fmla="*/ 1003 w 21600"/>
              <a:gd name="T1" fmla="*/ 0 h 43161"/>
              <a:gd name="T2" fmla="*/ 820 w 21600"/>
              <a:gd name="T3" fmla="*/ 43161 h 43161"/>
              <a:gd name="T4" fmla="*/ 0 w 21600"/>
              <a:gd name="T5" fmla="*/ 21577 h 43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161" fill="none" extrusionOk="0">
                <a:moveTo>
                  <a:pt x="1002" y="0"/>
                </a:moveTo>
                <a:cubicBezTo>
                  <a:pt x="12529" y="536"/>
                  <a:pt x="21600" y="10037"/>
                  <a:pt x="21600" y="21577"/>
                </a:cubicBezTo>
                <a:cubicBezTo>
                  <a:pt x="21600" y="33187"/>
                  <a:pt x="12421" y="42720"/>
                  <a:pt x="820" y="43161"/>
                </a:cubicBezTo>
              </a:path>
              <a:path w="21600" h="43161" stroke="0" extrusionOk="0">
                <a:moveTo>
                  <a:pt x="1002" y="0"/>
                </a:moveTo>
                <a:cubicBezTo>
                  <a:pt x="12529" y="536"/>
                  <a:pt x="21600" y="10037"/>
                  <a:pt x="21600" y="21577"/>
                </a:cubicBezTo>
                <a:cubicBezTo>
                  <a:pt x="21600" y="33187"/>
                  <a:pt x="12421" y="42720"/>
                  <a:pt x="820" y="43161"/>
                </a:cubicBezTo>
                <a:lnTo>
                  <a:pt x="0" y="21577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2" name="Arc 68"/>
          <p:cNvSpPr>
            <a:spLocks/>
          </p:cNvSpPr>
          <p:nvPr/>
        </p:nvSpPr>
        <p:spPr bwMode="auto">
          <a:xfrm flipV="1">
            <a:off x="6932613" y="-838200"/>
            <a:ext cx="2211387" cy="2362200"/>
          </a:xfrm>
          <a:custGeom>
            <a:avLst/>
            <a:gdLst>
              <a:gd name="G0" fmla="+- 20223 0 0"/>
              <a:gd name="G1" fmla="+- 21599 0 0"/>
              <a:gd name="G2" fmla="+- 21600 0 0"/>
              <a:gd name="T0" fmla="*/ 0 w 20223"/>
              <a:gd name="T1" fmla="*/ 14009 h 21599"/>
              <a:gd name="T2" fmla="*/ 19986 w 20223"/>
              <a:gd name="T3" fmla="*/ 0 h 21599"/>
              <a:gd name="T4" fmla="*/ 20223 w 20223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23" h="21599" fill="none" extrusionOk="0">
                <a:moveTo>
                  <a:pt x="0" y="14009"/>
                </a:moveTo>
                <a:cubicBezTo>
                  <a:pt x="3132" y="5662"/>
                  <a:pt x="11071" y="98"/>
                  <a:pt x="19986" y="0"/>
                </a:cubicBezTo>
              </a:path>
              <a:path w="20223" h="21599" stroke="0" extrusionOk="0">
                <a:moveTo>
                  <a:pt x="0" y="14009"/>
                </a:moveTo>
                <a:cubicBezTo>
                  <a:pt x="3132" y="5662"/>
                  <a:pt x="11071" y="98"/>
                  <a:pt x="19986" y="0"/>
                </a:cubicBezTo>
                <a:lnTo>
                  <a:pt x="20223" y="21599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3" name="Line 69"/>
          <p:cNvSpPr>
            <a:spLocks noChangeShapeType="1"/>
          </p:cNvSpPr>
          <p:nvPr/>
        </p:nvSpPr>
        <p:spPr bwMode="auto">
          <a:xfrm rot="2975352" flipH="1">
            <a:off x="6092825" y="1331913"/>
            <a:ext cx="3608388" cy="301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4" name="Line 70"/>
          <p:cNvSpPr>
            <a:spLocks noChangeShapeType="1"/>
          </p:cNvSpPr>
          <p:nvPr/>
        </p:nvSpPr>
        <p:spPr bwMode="auto">
          <a:xfrm>
            <a:off x="7243763" y="-12700"/>
            <a:ext cx="1587" cy="68119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" name="Line 71"/>
          <p:cNvSpPr>
            <a:spLocks noChangeShapeType="1"/>
          </p:cNvSpPr>
          <p:nvPr/>
        </p:nvSpPr>
        <p:spPr bwMode="auto">
          <a:xfrm>
            <a:off x="0" y="596900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000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000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000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000">
          <a:solidFill>
            <a:schemeClr val="tx1"/>
          </a:solidFill>
          <a:latin typeface="Arial Narrow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000">
          <a:solidFill>
            <a:schemeClr val="tx1"/>
          </a:solidFill>
          <a:latin typeface="Arial Narrow" pitchFamily="34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000">
          <a:solidFill>
            <a:schemeClr val="tx1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000">
          <a:solidFill>
            <a:schemeClr val="tx1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000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Monotype Sorts" pitchFamily="2" charset="2"/>
        <a:buChar char="u"/>
        <a:defRPr kumimoji="1"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kumimoji="1"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kumimoji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kumimoj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kumimoj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kumimoj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kumimoj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dxnguyen\My%20Documents\My%20Web%20Sites\comp212\public_html\05-spring\lectures\39\projectors\SelectionSortProjector.ex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C:\Users\DrX\Documents\Rice\Comp211\s10\lecs\lec36\projectors\insertionSortProjector.exe" TargetMode="External"/><Relationship Id="rId5" Type="http://schemas.openxmlformats.org/officeDocument/2006/relationships/hyperlink" Target="projectors/Insertion%20Sort%20Projector.exe" TargetMode="External"/><Relationship Id="rId4" Type="http://schemas.openxmlformats.org/officeDocument/2006/relationships/hyperlink" Target="file:///C:\Users\DrX\Documents\Rice\Comp211\s10\lecs\lec36\projectors\SelectionSortProjector.exe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exciton.cs.rice.edu/research/SIGCSE01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676400"/>
            <a:ext cx="9144000" cy="1371600"/>
          </a:xfrm>
          <a:noFill/>
          <a:ln/>
        </p:spPr>
        <p:txBody>
          <a:bodyPr/>
          <a:lstStyle/>
          <a:p>
            <a:pPr algn="ctr"/>
            <a:r>
              <a:rPr lang="en-US" sz="4800" b="1" dirty="0"/>
              <a:t>Design Patterns for Sorting</a:t>
            </a:r>
            <a:br>
              <a:rPr lang="en-US" sz="4800" b="1" dirty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b="1" i="1" dirty="0" smtClean="0">
                <a:solidFill>
                  <a:srgbClr val="66FFCC"/>
                </a:solidFill>
                <a:latin typeface="Viner Hand ITC" pitchFamily="66" charset="0"/>
              </a:rPr>
              <a:t>something </a:t>
            </a:r>
            <a:r>
              <a:rPr lang="en-US" b="1" i="1" dirty="0">
                <a:solidFill>
                  <a:srgbClr val="66FFCC"/>
                </a:solidFill>
                <a:latin typeface="Viner Hand ITC" pitchFamily="66" charset="0"/>
              </a:rPr>
              <a:t>old in a new light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505200"/>
            <a:ext cx="7524750" cy="2044700"/>
          </a:xfrm>
          <a:noFill/>
          <a:ln/>
        </p:spPr>
        <p:txBody>
          <a:bodyPr/>
          <a:lstStyle/>
          <a:p>
            <a:pPr algn="ctr"/>
            <a:r>
              <a:rPr lang="en-US" sz="3200" b="1" dirty="0"/>
              <a:t>Dung “Zung” Nguyen, Rice University</a:t>
            </a:r>
          </a:p>
          <a:p>
            <a:pPr algn="ctr"/>
            <a:endParaRPr lang="en-US" sz="3200" b="1" dirty="0"/>
          </a:p>
          <a:p>
            <a:pPr algn="ctr"/>
            <a:r>
              <a:rPr lang="en-US" sz="3200" b="1" dirty="0"/>
              <a:t>Stephen Wong, </a:t>
            </a:r>
            <a:r>
              <a:rPr lang="en-US" sz="3200" b="1" dirty="0" smtClean="0"/>
              <a:t>Rice University</a:t>
            </a:r>
            <a:endParaRPr lang="en-US" sz="3200" b="1" dirty="0"/>
          </a:p>
          <a:p>
            <a:pPr algn="ctr"/>
            <a:endParaRPr lang="en-US" sz="32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257675" cy="722313"/>
          </a:xfrm>
        </p:spPr>
        <p:txBody>
          <a:bodyPr/>
          <a:lstStyle/>
          <a:p>
            <a:r>
              <a:rPr lang="en-US" sz="4400" b="1">
                <a:solidFill>
                  <a:srgbClr val="FF9933"/>
                </a:solidFill>
              </a:rPr>
              <a:t>Time Complexity</a:t>
            </a:r>
          </a:p>
        </p:txBody>
      </p:sp>
      <p:sp>
        <p:nvSpPr>
          <p:cNvPr id="41987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66800"/>
            <a:ext cx="6248400" cy="3276600"/>
          </a:xfrm>
        </p:spPr>
        <p:txBody>
          <a:bodyPr/>
          <a:lstStyle/>
          <a:p>
            <a:r>
              <a:rPr lang="en-US" b="1"/>
              <a:t>void </a:t>
            </a:r>
            <a:r>
              <a:rPr lang="en-US" b="1">
                <a:solidFill>
                  <a:srgbClr val="00FF00"/>
                </a:solidFill>
              </a:rPr>
              <a:t>sort</a:t>
            </a:r>
            <a:r>
              <a:rPr lang="en-US" b="1"/>
              <a:t> (Object A[ ], int l, int h) {</a:t>
            </a:r>
          </a:p>
          <a:p>
            <a:pPr lvl="1">
              <a:buFont typeface="Wingdings" pitchFamily="2" charset="2"/>
              <a:buChar char="§"/>
            </a:pPr>
            <a:r>
              <a:rPr lang="en-US" sz="2800" b="1"/>
              <a:t>if (l &lt; h) {</a:t>
            </a:r>
          </a:p>
          <a:p>
            <a:pPr lvl="2">
              <a:buFontTx/>
              <a:buChar char="•"/>
            </a:pPr>
            <a:r>
              <a:rPr lang="en-US" sz="2800" b="1"/>
              <a:t>int s = </a:t>
            </a:r>
            <a:r>
              <a:rPr lang="en-US" sz="2800" b="1" i="1">
                <a:solidFill>
                  <a:srgbClr val="FFCC00"/>
                </a:solidFill>
              </a:rPr>
              <a:t>split</a:t>
            </a:r>
            <a:r>
              <a:rPr lang="en-US" sz="2800" b="1"/>
              <a:t> (A, l, h);</a:t>
            </a:r>
          </a:p>
          <a:p>
            <a:pPr lvl="2">
              <a:buFontTx/>
              <a:buChar char="•"/>
            </a:pPr>
            <a:r>
              <a:rPr lang="en-US" sz="2800" b="1">
                <a:solidFill>
                  <a:srgbClr val="00FF00"/>
                </a:solidFill>
              </a:rPr>
              <a:t>sort</a:t>
            </a:r>
            <a:r>
              <a:rPr lang="en-US" sz="2800" b="1"/>
              <a:t> (A, l, s-1);</a:t>
            </a:r>
          </a:p>
          <a:p>
            <a:pPr lvl="2">
              <a:buFontTx/>
              <a:buChar char="•"/>
            </a:pPr>
            <a:r>
              <a:rPr lang="en-US" sz="2800" b="1">
                <a:solidFill>
                  <a:srgbClr val="00FF00"/>
                </a:solidFill>
              </a:rPr>
              <a:t>sort</a:t>
            </a:r>
            <a:r>
              <a:rPr lang="en-US" sz="2800" b="1"/>
              <a:t> (A, s, h);</a:t>
            </a:r>
          </a:p>
          <a:p>
            <a:pPr lvl="2">
              <a:buFontTx/>
              <a:buChar char="•"/>
            </a:pPr>
            <a:r>
              <a:rPr lang="en-US" sz="2800" b="1" i="1">
                <a:solidFill>
                  <a:srgbClr val="00CCFF"/>
                </a:solidFill>
              </a:rPr>
              <a:t>join</a:t>
            </a:r>
            <a:r>
              <a:rPr lang="en-US" sz="2800" b="1"/>
              <a:t> (A, l, s, h);</a:t>
            </a:r>
            <a:r>
              <a:rPr lang="en-US" sz="2400" b="1"/>
              <a:t>}}</a:t>
            </a:r>
          </a:p>
          <a:p>
            <a:pPr lvl="2">
              <a:buFontTx/>
              <a:buChar char="•"/>
            </a:pPr>
            <a:endParaRPr lang="en-US" sz="2400"/>
          </a:p>
        </p:txBody>
      </p:sp>
      <p:sp>
        <p:nvSpPr>
          <p:cNvPr id="41988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6248400" y="1066800"/>
            <a:ext cx="2895600" cy="3276600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b="1" i="1">
                <a:solidFill>
                  <a:srgbClr val="00FF00"/>
                </a:solidFill>
              </a:rPr>
              <a:t>T</a:t>
            </a:r>
            <a:r>
              <a:rPr lang="en-US" b="1" i="1"/>
              <a:t>(l, h)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i="1"/>
              <a:t>C</a:t>
            </a:r>
          </a:p>
          <a:p>
            <a:pPr lvl="2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i="1">
                <a:solidFill>
                  <a:srgbClr val="FFCC00"/>
                </a:solidFill>
              </a:rPr>
              <a:t>S</a:t>
            </a:r>
            <a:r>
              <a:rPr lang="en-US" sz="2800" b="1" i="1"/>
              <a:t>(l, h)</a:t>
            </a:r>
          </a:p>
          <a:p>
            <a:pPr lvl="2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i="1">
                <a:solidFill>
                  <a:srgbClr val="00FF00"/>
                </a:solidFill>
              </a:rPr>
              <a:t>T</a:t>
            </a:r>
            <a:r>
              <a:rPr lang="en-US" sz="2800" b="1" i="1"/>
              <a:t>(l, s-1)</a:t>
            </a:r>
          </a:p>
          <a:p>
            <a:pPr lvl="2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i="1">
                <a:solidFill>
                  <a:srgbClr val="00FF00"/>
                </a:solidFill>
              </a:rPr>
              <a:t>T</a:t>
            </a:r>
            <a:r>
              <a:rPr lang="en-US" sz="2800" b="1" i="1"/>
              <a:t>(s, h)</a:t>
            </a:r>
          </a:p>
          <a:p>
            <a:pPr lvl="2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i="1">
                <a:solidFill>
                  <a:srgbClr val="00CCFF"/>
                </a:solidFill>
              </a:rPr>
              <a:t>J</a:t>
            </a:r>
            <a:r>
              <a:rPr lang="en-US" sz="2800" b="1" i="1"/>
              <a:t>(l, s, h)</a:t>
            </a:r>
          </a:p>
        </p:txBody>
      </p:sp>
      <p:sp>
        <p:nvSpPr>
          <p:cNvPr id="41993" name="Rectangle 1033"/>
          <p:cNvSpPr>
            <a:spLocks noChangeArrowheads="1"/>
          </p:cNvSpPr>
          <p:nvPr/>
        </p:nvSpPr>
        <p:spPr bwMode="auto">
          <a:xfrm>
            <a:off x="152400" y="4648200"/>
            <a:ext cx="8839200" cy="167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Wingdings" pitchFamily="2" charset="2"/>
              <a:buNone/>
            </a:pPr>
            <a:r>
              <a:rPr lang="en-US" sz="2800" i="1">
                <a:solidFill>
                  <a:srgbClr val="00FF00"/>
                </a:solidFill>
              </a:rPr>
              <a:t>T</a:t>
            </a:r>
            <a:r>
              <a:rPr lang="en-US" sz="2800" i="1"/>
              <a:t>(l, h) =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Wingdings" pitchFamily="2" charset="2"/>
              <a:buChar char="Ø"/>
            </a:pPr>
            <a:r>
              <a:rPr lang="en-US" sz="2800" i="1"/>
              <a:t>C  </a:t>
            </a:r>
            <a:r>
              <a:rPr lang="en-US" sz="2800"/>
              <a:t>if h &lt;= l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Wingdings" pitchFamily="2" charset="2"/>
              <a:buChar char="Ø"/>
            </a:pPr>
            <a:r>
              <a:rPr lang="en-US" sz="2800" i="1"/>
              <a:t>C</a:t>
            </a:r>
            <a:r>
              <a:rPr lang="en-US" sz="2800" i="1">
                <a:solidFill>
                  <a:srgbClr val="FFCC00"/>
                </a:solidFill>
              </a:rPr>
              <a:t> + S</a:t>
            </a:r>
            <a:r>
              <a:rPr lang="en-US" sz="2800" i="1"/>
              <a:t>(l, h) + </a:t>
            </a:r>
            <a:r>
              <a:rPr lang="en-US" sz="2800" i="1">
                <a:solidFill>
                  <a:srgbClr val="00FF00"/>
                </a:solidFill>
              </a:rPr>
              <a:t>T</a:t>
            </a:r>
            <a:r>
              <a:rPr lang="en-US" sz="2800" i="1"/>
              <a:t>(l, s-1) + </a:t>
            </a:r>
            <a:r>
              <a:rPr lang="en-US" sz="2800" i="1">
                <a:solidFill>
                  <a:srgbClr val="00FF00"/>
                </a:solidFill>
              </a:rPr>
              <a:t>T</a:t>
            </a:r>
            <a:r>
              <a:rPr lang="en-US" sz="2800" i="1"/>
              <a:t>(s, h) + </a:t>
            </a:r>
            <a:r>
              <a:rPr lang="en-US" sz="2800" i="1">
                <a:solidFill>
                  <a:srgbClr val="00CCFF"/>
                </a:solidFill>
              </a:rPr>
              <a:t>J</a:t>
            </a:r>
            <a:r>
              <a:rPr lang="en-US" sz="2800" i="1"/>
              <a:t>(l, s, h)  </a:t>
            </a:r>
            <a:r>
              <a:rPr lang="en-US" sz="2800"/>
              <a:t>if l &lt; h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199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1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19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19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build="p" bldLvl="3" autoUpdateAnimBg="0"/>
      <p:bldP spid="41993" grpId="0" build="p" bldLvl="2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51" name="Group 19"/>
          <p:cNvGrpSpPr>
            <a:grpSpLocks/>
          </p:cNvGrpSpPr>
          <p:nvPr/>
        </p:nvGrpSpPr>
        <p:grpSpPr bwMode="auto">
          <a:xfrm>
            <a:off x="304800" y="762000"/>
            <a:ext cx="8839200" cy="4495800"/>
            <a:chOff x="192" y="480"/>
            <a:chExt cx="5568" cy="2832"/>
          </a:xfrm>
        </p:grpSpPr>
        <p:sp>
          <p:nvSpPr>
            <p:cNvPr id="44047" name="Rectangle 15"/>
            <p:cNvSpPr>
              <a:spLocks noChangeArrowheads="1"/>
            </p:cNvSpPr>
            <p:nvPr/>
          </p:nvSpPr>
          <p:spPr bwMode="auto">
            <a:xfrm>
              <a:off x="192" y="2352"/>
              <a:ext cx="5568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pPr marL="342900" indent="-342900" algn="l">
                <a:spcBef>
                  <a:spcPct val="20000"/>
                </a:spcBef>
                <a:buClr>
                  <a:srgbClr val="FF0000"/>
                </a:buClr>
                <a:buSzPct val="70000"/>
                <a:buFont typeface="Wingdings" pitchFamily="2" charset="2"/>
                <a:buNone/>
              </a:pPr>
              <a:r>
                <a:rPr lang="en-US" sz="2800" i="1">
                  <a:solidFill>
                    <a:srgbClr val="00FF00"/>
                  </a:solidFill>
                </a:rPr>
                <a:t>T</a:t>
              </a:r>
              <a:r>
                <a:rPr lang="en-US" sz="2800" i="1"/>
                <a:t>(l, h) =</a:t>
              </a:r>
            </a:p>
            <a:p>
              <a:pPr marL="742950" lvl="1" indent="-285750" algn="l">
                <a:spcBef>
                  <a:spcPct val="20000"/>
                </a:spcBef>
                <a:buClr>
                  <a:srgbClr val="FF0000"/>
                </a:buClr>
                <a:buSzPct val="70000"/>
                <a:buFont typeface="Wingdings" pitchFamily="2" charset="2"/>
                <a:buChar char="Ø"/>
              </a:pPr>
              <a:r>
                <a:rPr lang="en-US" sz="2800" i="1"/>
                <a:t>C  </a:t>
              </a:r>
              <a:r>
                <a:rPr lang="en-US" sz="2800"/>
                <a:t>if h &lt;= l</a:t>
              </a:r>
            </a:p>
            <a:p>
              <a:pPr marL="742950" lvl="1" indent="-285750" algn="l">
                <a:spcBef>
                  <a:spcPct val="20000"/>
                </a:spcBef>
                <a:buClr>
                  <a:srgbClr val="FF0000"/>
                </a:buClr>
                <a:buSzPct val="70000"/>
                <a:buFont typeface="Wingdings" pitchFamily="2" charset="2"/>
                <a:buChar char="Ø"/>
              </a:pPr>
              <a:r>
                <a:rPr lang="en-US" sz="2800" i="1"/>
                <a:t>C</a:t>
              </a:r>
              <a:r>
                <a:rPr lang="en-US" sz="2800" i="1">
                  <a:solidFill>
                    <a:srgbClr val="FFCC00"/>
                  </a:solidFill>
                </a:rPr>
                <a:t> + S</a:t>
              </a:r>
              <a:r>
                <a:rPr lang="en-US" sz="2800" i="1"/>
                <a:t>(l, h) + </a:t>
              </a:r>
              <a:r>
                <a:rPr lang="en-US" sz="2800" i="1">
                  <a:solidFill>
                    <a:srgbClr val="00FF00"/>
                  </a:solidFill>
                </a:rPr>
                <a:t>T</a:t>
              </a:r>
              <a:r>
                <a:rPr lang="en-US" sz="2800" i="1"/>
                <a:t>(l, s-1) + </a:t>
              </a:r>
              <a:r>
                <a:rPr lang="en-US" sz="2800" i="1">
                  <a:solidFill>
                    <a:srgbClr val="00FF00"/>
                  </a:solidFill>
                </a:rPr>
                <a:t>T</a:t>
              </a:r>
              <a:r>
                <a:rPr lang="en-US" sz="2800" i="1"/>
                <a:t>(s, h) + </a:t>
              </a:r>
              <a:r>
                <a:rPr lang="en-US" sz="2800" i="1">
                  <a:solidFill>
                    <a:srgbClr val="00CCFF"/>
                  </a:solidFill>
                </a:rPr>
                <a:t>J</a:t>
              </a:r>
              <a:r>
                <a:rPr lang="en-US" sz="2800" i="1"/>
                <a:t>(l, s, h)  </a:t>
              </a:r>
              <a:r>
                <a:rPr lang="en-US" sz="2800"/>
                <a:t>if l &lt; h</a:t>
              </a:r>
            </a:p>
          </p:txBody>
        </p:sp>
        <p:sp>
          <p:nvSpPr>
            <p:cNvPr id="44049" name="AutoShape 17"/>
            <p:cNvSpPr>
              <a:spLocks noChangeArrowheads="1"/>
            </p:cNvSpPr>
            <p:nvPr/>
          </p:nvSpPr>
          <p:spPr bwMode="auto">
            <a:xfrm flipV="1">
              <a:off x="2304" y="480"/>
              <a:ext cx="1152" cy="2736"/>
            </a:xfrm>
            <a:prstGeom prst="curvedLeftArrow">
              <a:avLst>
                <a:gd name="adj1" fmla="val 19869"/>
                <a:gd name="adj2" fmla="val 72910"/>
                <a:gd name="adj3" fmla="val 30926"/>
              </a:avLst>
            </a:prstGeom>
            <a:solidFill>
              <a:schemeClr val="accent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rot="10800000" wrap="none" anchorCtr="1"/>
            <a:lstStyle/>
            <a:p>
              <a:endParaRPr lang="en-US"/>
            </a:p>
          </p:txBody>
        </p:sp>
        <p:sp>
          <p:nvSpPr>
            <p:cNvPr id="44050" name="Text Box 18"/>
            <p:cNvSpPr txBox="1">
              <a:spLocks noChangeArrowheads="1"/>
            </p:cNvSpPr>
            <p:nvPr/>
          </p:nvSpPr>
          <p:spPr bwMode="auto">
            <a:xfrm>
              <a:off x="2496" y="816"/>
              <a:ext cx="63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00FF00"/>
                  </a:solidFill>
                </a:rPr>
                <a:t>s = h</a:t>
              </a:r>
            </a:p>
          </p:txBody>
        </p:sp>
      </p:grpSp>
      <p:sp>
        <p:nvSpPr>
          <p:cNvPr id="440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3733800"/>
            <a:ext cx="8839200" cy="1600200"/>
          </a:xfrm>
        </p:spPr>
        <p:txBody>
          <a:bodyPr/>
          <a:lstStyle/>
          <a:p>
            <a:r>
              <a:rPr lang="en-US" b="1" i="1"/>
              <a:t>T(l, h) =</a:t>
            </a:r>
          </a:p>
          <a:p>
            <a:pPr lvl="1">
              <a:buFontTx/>
              <a:buChar char="•"/>
            </a:pPr>
            <a:r>
              <a:rPr lang="en-US" sz="2800" b="1" i="1"/>
              <a:t>C  </a:t>
            </a:r>
            <a:r>
              <a:rPr lang="en-US" sz="2800" b="1"/>
              <a:t>if h &lt;= l</a:t>
            </a:r>
          </a:p>
          <a:p>
            <a:pPr lvl="1">
              <a:buFontTx/>
              <a:buChar char="•"/>
            </a:pPr>
            <a:r>
              <a:rPr lang="en-US" sz="2800" b="1" i="1"/>
              <a:t>C + S(l, h) + T(l, h-1) + T(h, h) + J(l, h, h)  </a:t>
            </a:r>
            <a:r>
              <a:rPr lang="en-US" sz="2800" b="1"/>
              <a:t>if l &lt; h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6096000" cy="569913"/>
          </a:xfrm>
        </p:spPr>
        <p:txBody>
          <a:bodyPr/>
          <a:lstStyle/>
          <a:p>
            <a:r>
              <a:rPr lang="en-US" sz="4400" b="1">
                <a:solidFill>
                  <a:schemeClr val="tx2"/>
                </a:solidFill>
              </a:rPr>
              <a:t>Insertion Sort Complexity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84213"/>
            <a:ext cx="7696200" cy="3125787"/>
          </a:xfrm>
          <a:noFill/>
          <a:ln/>
        </p:spPr>
        <p:txBody>
          <a:bodyPr lIns="91440" tIns="45720" rIns="91440" bIns="45720"/>
          <a:lstStyle/>
          <a:p>
            <a:r>
              <a:rPr lang="en-US" sz="2400" b="1">
                <a:solidFill>
                  <a:srgbClr val="FFFF00"/>
                </a:solidFill>
              </a:rPr>
              <a:t>int split (Object[ ] A, int l, int h) {</a:t>
            </a:r>
            <a:br>
              <a:rPr lang="en-US" sz="2400" b="1">
                <a:solidFill>
                  <a:srgbClr val="FFFF00"/>
                </a:solidFill>
              </a:rPr>
            </a:br>
            <a:r>
              <a:rPr lang="en-US" sz="2400" b="1">
                <a:solidFill>
                  <a:srgbClr val="FFFF00"/>
                </a:solidFill>
              </a:rPr>
              <a:t>    return h;</a:t>
            </a:r>
            <a:br>
              <a:rPr lang="en-US" sz="2400" b="1">
                <a:solidFill>
                  <a:srgbClr val="FFFF00"/>
                </a:solidFill>
              </a:rPr>
            </a:br>
            <a:r>
              <a:rPr lang="en-US" sz="2400" b="1">
                <a:solidFill>
                  <a:srgbClr val="FFFF00"/>
                </a:solidFill>
              </a:rPr>
              <a:t>}  </a:t>
            </a:r>
            <a:r>
              <a:rPr lang="en-US" sz="2400" b="1" i="1">
                <a:solidFill>
                  <a:srgbClr val="00CCFF"/>
                </a:solidFill>
              </a:rPr>
              <a:t>// </a:t>
            </a:r>
            <a:r>
              <a:rPr lang="en-US" b="1" i="1">
                <a:solidFill>
                  <a:srgbClr val="00CCFF"/>
                </a:solidFill>
              </a:rPr>
              <a:t>O</a:t>
            </a:r>
            <a:r>
              <a:rPr lang="en-US" sz="2400" b="1" i="1">
                <a:solidFill>
                  <a:srgbClr val="00CCFF"/>
                </a:solidFill>
              </a:rPr>
              <a:t>(1)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2400" b="1">
                <a:solidFill>
                  <a:srgbClr val="FFFF00"/>
                </a:solidFill>
              </a:rPr>
              <a:t>void join (Object[ ] A, int l, int s, int h) {</a:t>
            </a:r>
            <a:br>
              <a:rPr lang="en-US" sz="2400" b="1">
                <a:solidFill>
                  <a:srgbClr val="FFFF00"/>
                </a:solidFill>
              </a:rPr>
            </a:br>
            <a:r>
              <a:rPr lang="en-US" sz="2400" b="1">
                <a:solidFill>
                  <a:srgbClr val="FFFF00"/>
                </a:solidFill>
              </a:rPr>
              <a:t>    Object key = A[h]; int j;</a:t>
            </a:r>
            <a:br>
              <a:rPr lang="en-US" sz="2400" b="1">
                <a:solidFill>
                  <a:srgbClr val="FFFF00"/>
                </a:solidFill>
              </a:rPr>
            </a:br>
            <a:r>
              <a:rPr lang="en-US" sz="2400" b="1">
                <a:solidFill>
                  <a:srgbClr val="FFFF00"/>
                </a:solidFill>
              </a:rPr>
              <a:t>    for (j = h; l &lt; j &amp;&amp; </a:t>
            </a:r>
            <a:r>
              <a:rPr lang="en-US" sz="2400" b="1">
                <a:solidFill>
                  <a:schemeClr val="accent2"/>
                </a:solidFill>
              </a:rPr>
              <a:t>aOrder.lt</a:t>
            </a:r>
            <a:r>
              <a:rPr lang="en-US" sz="2400" b="1">
                <a:solidFill>
                  <a:srgbClr val="FFFF00"/>
                </a:solidFill>
              </a:rPr>
              <a:t>(key, A[j-1]); j- -)</a:t>
            </a:r>
            <a:br>
              <a:rPr lang="en-US" sz="2400" b="1">
                <a:solidFill>
                  <a:srgbClr val="FFFF00"/>
                </a:solidFill>
              </a:rPr>
            </a:br>
            <a:r>
              <a:rPr lang="en-US" sz="2400" b="1">
                <a:solidFill>
                  <a:srgbClr val="FFFF00"/>
                </a:solidFill>
              </a:rPr>
              <a:t>        A[j] = A[j-1];   A[j] = key;</a:t>
            </a:r>
            <a:br>
              <a:rPr lang="en-US" sz="2400" b="1">
                <a:solidFill>
                  <a:srgbClr val="FFFF00"/>
                </a:solidFill>
              </a:rPr>
            </a:br>
            <a:r>
              <a:rPr lang="en-US" sz="2400" b="1">
                <a:solidFill>
                  <a:srgbClr val="FFFF00"/>
                </a:solidFill>
              </a:rPr>
              <a:t>}  </a:t>
            </a:r>
            <a:r>
              <a:rPr lang="en-US" sz="2400" b="1" i="1">
                <a:solidFill>
                  <a:srgbClr val="00CCFF"/>
                </a:solidFill>
              </a:rPr>
              <a:t>// </a:t>
            </a:r>
            <a:r>
              <a:rPr lang="en-US" b="1" i="1">
                <a:solidFill>
                  <a:srgbClr val="00CCFF"/>
                </a:solidFill>
              </a:rPr>
              <a:t>O</a:t>
            </a:r>
            <a:r>
              <a:rPr lang="en-US" sz="2400" b="1" i="1">
                <a:solidFill>
                  <a:srgbClr val="00CCFF"/>
                </a:solidFill>
              </a:rPr>
              <a:t>(h-l)</a:t>
            </a:r>
          </a:p>
        </p:txBody>
      </p:sp>
      <p:sp>
        <p:nvSpPr>
          <p:cNvPr id="44039" name="AutoShape 7"/>
          <p:cNvSpPr>
            <a:spLocks noChangeArrowheads="1"/>
          </p:cNvSpPr>
          <p:nvPr/>
        </p:nvSpPr>
        <p:spPr bwMode="auto">
          <a:xfrm flipV="1">
            <a:off x="1981200" y="1066800"/>
            <a:ext cx="1371600" cy="4191000"/>
          </a:xfrm>
          <a:prstGeom prst="curvedLeftArrow">
            <a:avLst>
              <a:gd name="adj1" fmla="val 25562"/>
              <a:gd name="adj2" fmla="val 93803"/>
              <a:gd name="adj3" fmla="val 30926"/>
            </a:avLst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41" name="AutoShape 9"/>
          <p:cNvSpPr>
            <a:spLocks noChangeArrowheads="1"/>
          </p:cNvSpPr>
          <p:nvPr/>
        </p:nvSpPr>
        <p:spPr bwMode="auto">
          <a:xfrm flipH="1">
            <a:off x="1981200" y="2895600"/>
            <a:ext cx="5257800" cy="2209800"/>
          </a:xfrm>
          <a:custGeom>
            <a:avLst/>
            <a:gdLst>
              <a:gd name="G0" fmla="+- 18318 0 0"/>
              <a:gd name="G1" fmla="+- 4424 0 0"/>
              <a:gd name="G2" fmla="+- 12158 0 4424"/>
              <a:gd name="G3" fmla="+- G2 0 4424"/>
              <a:gd name="G4" fmla="*/ G3 32768 32059"/>
              <a:gd name="G5" fmla="*/ G4 1 2"/>
              <a:gd name="G6" fmla="+- 21600 0 18318"/>
              <a:gd name="G7" fmla="*/ G6 4424 6079"/>
              <a:gd name="G8" fmla="+- G7 18318 0"/>
              <a:gd name="T0" fmla="*/ 18318 w 21600"/>
              <a:gd name="T1" fmla="*/ 0 h 21600"/>
              <a:gd name="T2" fmla="*/ 18318 w 21600"/>
              <a:gd name="T3" fmla="*/ 12158 h 21600"/>
              <a:gd name="T4" fmla="*/ 1692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8318" y="0"/>
                </a:lnTo>
                <a:lnTo>
                  <a:pt x="18318" y="4424"/>
                </a:lnTo>
                <a:lnTo>
                  <a:pt x="12427" y="4424"/>
                </a:lnTo>
                <a:cubicBezTo>
                  <a:pt x="5564" y="4424"/>
                  <a:pt x="0" y="7887"/>
                  <a:pt x="0" y="12158"/>
                </a:cubicBezTo>
                <a:lnTo>
                  <a:pt x="0" y="21600"/>
                </a:lnTo>
                <a:lnTo>
                  <a:pt x="3383" y="21600"/>
                </a:lnTo>
                <a:lnTo>
                  <a:pt x="3383" y="12158"/>
                </a:lnTo>
                <a:cubicBezTo>
                  <a:pt x="3383" y="9715"/>
                  <a:pt x="7432" y="7734"/>
                  <a:pt x="12427" y="7734"/>
                </a:cubicBezTo>
                <a:lnTo>
                  <a:pt x="18318" y="7734"/>
                </a:lnTo>
                <a:lnTo>
                  <a:pt x="18318" y="12158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O(n), n = h - l</a:t>
            </a:r>
          </a:p>
        </p:txBody>
      </p:sp>
      <p:sp>
        <p:nvSpPr>
          <p:cNvPr id="44042" name="AutoShape 10"/>
          <p:cNvSpPr>
            <a:spLocks noChangeArrowheads="1"/>
          </p:cNvSpPr>
          <p:nvPr/>
        </p:nvSpPr>
        <p:spPr bwMode="auto">
          <a:xfrm flipH="1">
            <a:off x="3200400" y="4343400"/>
            <a:ext cx="2286000" cy="762000"/>
          </a:xfrm>
          <a:custGeom>
            <a:avLst/>
            <a:gdLst>
              <a:gd name="G0" fmla="+- 15240 0 0"/>
              <a:gd name="G1" fmla="+- 3239 0 0"/>
              <a:gd name="G2" fmla="+- 12158 0 3239"/>
              <a:gd name="G3" fmla="+- G2 0 3239"/>
              <a:gd name="G4" fmla="*/ G3 32768 32059"/>
              <a:gd name="G5" fmla="*/ G4 1 2"/>
              <a:gd name="G6" fmla="+- 21600 0 15240"/>
              <a:gd name="G7" fmla="*/ G6 3239 6079"/>
              <a:gd name="G8" fmla="+- G7 15240 0"/>
              <a:gd name="T0" fmla="*/ 15240 w 21600"/>
              <a:gd name="T1" fmla="*/ 0 h 21600"/>
              <a:gd name="T2" fmla="*/ 15240 w 21600"/>
              <a:gd name="T3" fmla="*/ 12158 h 21600"/>
              <a:gd name="T4" fmla="*/ 2903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240" y="0"/>
                </a:lnTo>
                <a:lnTo>
                  <a:pt x="15240" y="3239"/>
                </a:lnTo>
                <a:lnTo>
                  <a:pt x="12427" y="3239"/>
                </a:lnTo>
                <a:cubicBezTo>
                  <a:pt x="5564" y="3239"/>
                  <a:pt x="0" y="7232"/>
                  <a:pt x="0" y="12158"/>
                </a:cubicBezTo>
                <a:lnTo>
                  <a:pt x="0" y="21600"/>
                </a:lnTo>
                <a:lnTo>
                  <a:pt x="5806" y="21600"/>
                </a:lnTo>
                <a:lnTo>
                  <a:pt x="5806" y="12158"/>
                </a:lnTo>
                <a:cubicBezTo>
                  <a:pt x="5806" y="10369"/>
                  <a:pt x="8770" y="8919"/>
                  <a:pt x="12427" y="8919"/>
                </a:cubicBezTo>
                <a:lnTo>
                  <a:pt x="15240" y="8919"/>
                </a:lnTo>
                <a:lnTo>
                  <a:pt x="15240" y="12158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O(1)</a:t>
            </a:r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5334000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n-US" sz="2800" i="1">
                <a:solidFill>
                  <a:schemeClr val="hlink"/>
                </a:solidFill>
              </a:rPr>
              <a:t>Let n = h – l, T(l, h) = T(n) =</a:t>
            </a:r>
          </a:p>
          <a:p>
            <a:pPr marL="742950" lvl="1" indent="-285750" algn="l">
              <a:spcBef>
                <a:spcPct val="20000"/>
              </a:spcBef>
              <a:buClr>
                <a:schemeClr val="hlink"/>
              </a:buClr>
              <a:buSzPct val="70000"/>
              <a:buFontTx/>
              <a:buChar char="•"/>
            </a:pPr>
            <a:r>
              <a:rPr lang="en-US" sz="2800" i="1">
                <a:solidFill>
                  <a:schemeClr val="hlink"/>
                </a:solidFill>
              </a:rPr>
              <a:t>C  </a:t>
            </a:r>
            <a:r>
              <a:rPr lang="en-US" sz="2800">
                <a:solidFill>
                  <a:schemeClr val="hlink"/>
                </a:solidFill>
              </a:rPr>
              <a:t>if n &lt; 1</a:t>
            </a:r>
          </a:p>
          <a:p>
            <a:pPr marL="742950" lvl="1" indent="-285750" algn="l">
              <a:spcBef>
                <a:spcPct val="20000"/>
              </a:spcBef>
              <a:buClr>
                <a:schemeClr val="hlink"/>
              </a:buClr>
              <a:buSzPct val="70000"/>
              <a:buFontTx/>
              <a:buChar char="•"/>
            </a:pPr>
            <a:r>
              <a:rPr lang="en-US" sz="2800" i="1">
                <a:solidFill>
                  <a:schemeClr val="hlink"/>
                </a:solidFill>
              </a:rPr>
              <a:t>T(n-1) + O(n)  = O(n</a:t>
            </a:r>
            <a:r>
              <a:rPr lang="en-US" sz="2800" i="1" baseline="30000">
                <a:solidFill>
                  <a:schemeClr val="hlink"/>
                </a:solidFill>
              </a:rPr>
              <a:t>2</a:t>
            </a:r>
            <a:r>
              <a:rPr lang="en-US" sz="2800" i="1">
                <a:solidFill>
                  <a:schemeClr val="hlink"/>
                </a:solidFill>
              </a:rPr>
              <a:t>)  </a:t>
            </a:r>
            <a:r>
              <a:rPr lang="en-US" sz="2800">
                <a:solidFill>
                  <a:schemeClr val="hlink"/>
                </a:solidFill>
              </a:rPr>
              <a:t>if 1 &lt;= n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4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4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0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build="p" bldLvl="2" autoUpdateAnimBg="0"/>
      <p:bldP spid="44035" grpId="0" build="p" bldLvl="2" autoUpdateAnimBg="0"/>
      <p:bldP spid="44039" grpId="0" animBg="1"/>
      <p:bldP spid="44041" grpId="0" animBg="1" autoUpdateAnimBg="0"/>
      <p:bldP spid="44042" grpId="0" animBg="1" autoUpdateAnimBg="0"/>
      <p:bldP spid="44046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4114800" cy="1219200"/>
          </a:xfrm>
        </p:spPr>
        <p:txBody>
          <a:bodyPr/>
          <a:lstStyle/>
          <a:p>
            <a:r>
              <a:rPr lang="en-US" sz="4400" b="1">
                <a:solidFill>
                  <a:schemeClr val="tx2"/>
                </a:solidFill>
              </a:rPr>
              <a:t>Sorting as </a:t>
            </a:r>
            <a:br>
              <a:rPr lang="en-US" sz="4400" b="1">
                <a:solidFill>
                  <a:schemeClr val="tx2"/>
                </a:solidFill>
              </a:rPr>
            </a:br>
            <a:r>
              <a:rPr lang="en-US" sz="4400" b="1">
                <a:solidFill>
                  <a:schemeClr val="tx2"/>
                </a:solidFill>
              </a:rPr>
              <a:t>a Framework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5029200"/>
            <a:ext cx="8839200" cy="1647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Unifies sorting under one foundational principle:</a:t>
            </a:r>
            <a:br>
              <a:rPr lang="en-US" b="1"/>
            </a:br>
            <a:r>
              <a:rPr lang="en-US" b="1"/>
              <a:t>		</a:t>
            </a:r>
            <a:r>
              <a:rPr lang="en-US" b="1">
                <a:solidFill>
                  <a:srgbClr val="0000FF"/>
                </a:solidFill>
              </a:rPr>
              <a:t>Divide and Conquer!</a:t>
            </a:r>
          </a:p>
          <a:p>
            <a:pPr>
              <a:lnSpc>
                <a:spcPct val="90000"/>
              </a:lnSpc>
            </a:pPr>
            <a:r>
              <a:rPr lang="en-US" b="1"/>
              <a:t>Reduces code complexity.  Increases robustness.</a:t>
            </a:r>
          </a:p>
          <a:p>
            <a:pPr>
              <a:lnSpc>
                <a:spcPct val="90000"/>
              </a:lnSpc>
            </a:pPr>
            <a:r>
              <a:rPr lang="en-US" b="1"/>
              <a:t>Simplifies program verification and complexity analysis.</a:t>
            </a:r>
          </a:p>
        </p:txBody>
      </p:sp>
      <p:grpSp>
        <p:nvGrpSpPr>
          <p:cNvPr id="52245" name="Group 21"/>
          <p:cNvGrpSpPr>
            <a:grpSpLocks/>
          </p:cNvGrpSpPr>
          <p:nvPr/>
        </p:nvGrpSpPr>
        <p:grpSpPr bwMode="auto">
          <a:xfrm>
            <a:off x="152400" y="0"/>
            <a:ext cx="8991600" cy="4800600"/>
            <a:chOff x="96" y="0"/>
            <a:chExt cx="5664" cy="3024"/>
          </a:xfrm>
        </p:grpSpPr>
        <p:grpSp>
          <p:nvGrpSpPr>
            <p:cNvPr id="52234" name="Group 10"/>
            <p:cNvGrpSpPr>
              <a:grpSpLocks/>
            </p:cNvGrpSpPr>
            <p:nvPr/>
          </p:nvGrpSpPr>
          <p:grpSpPr bwMode="auto">
            <a:xfrm>
              <a:off x="96" y="1632"/>
              <a:ext cx="3744" cy="1392"/>
              <a:chOff x="96" y="1776"/>
              <a:chExt cx="3744" cy="1392"/>
            </a:xfrm>
          </p:grpSpPr>
          <p:sp>
            <p:nvSpPr>
              <p:cNvPr id="52235" name="Rectangle 11"/>
              <p:cNvSpPr>
                <a:spLocks noChangeArrowheads="1"/>
              </p:cNvSpPr>
              <p:nvPr/>
            </p:nvSpPr>
            <p:spPr bwMode="auto">
              <a:xfrm>
                <a:off x="96" y="1776"/>
                <a:ext cx="3744" cy="1392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/>
              <a:lstStyle/>
              <a:p>
                <a:pPr>
                  <a:lnSpc>
                    <a:spcPct val="85000"/>
                  </a:lnSpc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itchFamily="2" charset="2"/>
                  <a:buNone/>
                </a:pPr>
                <a:r>
                  <a:rPr lang="en-US" sz="2800" i="1">
                    <a:solidFill>
                      <a:schemeClr val="bg2"/>
                    </a:solidFill>
                  </a:rPr>
                  <a:t>ASorter</a:t>
                </a:r>
              </a:p>
            </p:txBody>
          </p:sp>
          <p:sp>
            <p:nvSpPr>
              <p:cNvPr id="52236" name="Line 12"/>
              <p:cNvSpPr>
                <a:spLocks noChangeShapeType="1"/>
              </p:cNvSpPr>
              <p:nvPr/>
            </p:nvSpPr>
            <p:spPr bwMode="auto">
              <a:xfrm>
                <a:off x="96" y="2112"/>
                <a:ext cx="3744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</p:grpSp>
        <p:sp>
          <p:nvSpPr>
            <p:cNvPr id="52237" name="Text Box 13"/>
            <p:cNvSpPr txBox="1">
              <a:spLocks noChangeArrowheads="1"/>
            </p:cNvSpPr>
            <p:nvPr/>
          </p:nvSpPr>
          <p:spPr bwMode="auto">
            <a:xfrm>
              <a:off x="144" y="2208"/>
              <a:ext cx="3299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200">
                  <a:solidFill>
                    <a:schemeClr val="bg2"/>
                  </a:solidFill>
                </a:rPr>
                <a:t>+ void: sort(Object[ ] A, int: lo, int: hi);</a:t>
              </a:r>
            </a:p>
          </p:txBody>
        </p:sp>
        <p:sp>
          <p:nvSpPr>
            <p:cNvPr id="52238" name="Text Box 14"/>
            <p:cNvSpPr txBox="1">
              <a:spLocks noChangeArrowheads="1"/>
            </p:cNvSpPr>
            <p:nvPr/>
          </p:nvSpPr>
          <p:spPr bwMode="auto">
            <a:xfrm>
              <a:off x="144" y="2496"/>
              <a:ext cx="3010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200" i="1">
                  <a:solidFill>
                    <a:schemeClr val="bg2"/>
                  </a:solidFill>
                </a:rPr>
                <a:t># int: split(Object[] A, int lo, int hi);</a:t>
              </a:r>
            </a:p>
          </p:txBody>
        </p:sp>
        <p:sp>
          <p:nvSpPr>
            <p:cNvPr id="52239" name="Text Box 15"/>
            <p:cNvSpPr txBox="1">
              <a:spLocks noChangeArrowheads="1"/>
            </p:cNvSpPr>
            <p:nvPr/>
          </p:nvSpPr>
          <p:spPr bwMode="auto">
            <a:xfrm>
              <a:off x="144" y="2784"/>
              <a:ext cx="3569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200" i="1">
                  <a:solidFill>
                    <a:schemeClr val="bg2"/>
                  </a:solidFill>
                </a:rPr>
                <a:t># void: join(Object[] A, int lo, int s, int hi);</a:t>
              </a:r>
            </a:p>
          </p:txBody>
        </p:sp>
        <p:sp>
          <p:nvSpPr>
            <p:cNvPr id="52241" name="AutoShape 17"/>
            <p:cNvSpPr>
              <a:spLocks noChangeArrowheads="1"/>
            </p:cNvSpPr>
            <p:nvPr/>
          </p:nvSpPr>
          <p:spPr bwMode="auto">
            <a:xfrm>
              <a:off x="3216" y="0"/>
              <a:ext cx="2544" cy="1488"/>
            </a:xfrm>
            <a:prstGeom prst="foldedCorner">
              <a:avLst>
                <a:gd name="adj" fmla="val 12806"/>
              </a:avLst>
            </a:prstGeom>
            <a:solidFill>
              <a:srgbClr val="FFFF99"/>
            </a:solidFill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/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if (lo &lt; hi) {</a:t>
              </a:r>
            </a:p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  int s = split (A, lo, hi);</a:t>
              </a:r>
            </a:p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  sort (A, lo, s-1);</a:t>
              </a:r>
            </a:p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  sort (A, s, hi);</a:t>
              </a:r>
            </a:p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  join (A, lo, s, hi);}</a:t>
              </a:r>
            </a:p>
          </p:txBody>
        </p:sp>
        <p:cxnSp>
          <p:nvCxnSpPr>
            <p:cNvPr id="52242" name="AutoShape 18"/>
            <p:cNvCxnSpPr>
              <a:cxnSpLocks noChangeShapeType="1"/>
              <a:stCxn id="52237" idx="3"/>
              <a:endCxn id="52241" idx="2"/>
            </p:cNvCxnSpPr>
            <p:nvPr/>
          </p:nvCxnSpPr>
          <p:spPr bwMode="auto">
            <a:xfrm flipV="1">
              <a:off x="3443" y="1496"/>
              <a:ext cx="1045" cy="831"/>
            </a:xfrm>
            <a:prstGeom prst="bentConnector2">
              <a:avLst/>
            </a:prstGeom>
            <a:noFill/>
            <a:ln w="50800">
              <a:solidFill>
                <a:srgbClr val="FF0000"/>
              </a:solidFill>
              <a:prstDash val="sysDot"/>
              <a:miter lim="800000"/>
              <a:headEnd/>
              <a:tailEnd/>
            </a:ln>
            <a:effectLst/>
          </p:spPr>
        </p:cxn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2590800" y="1066800"/>
            <a:ext cx="4114800" cy="1549400"/>
            <a:chOff x="1920" y="624"/>
            <a:chExt cx="2592" cy="976"/>
          </a:xfrm>
        </p:grpSpPr>
        <p:sp>
          <p:nvSpPr>
            <p:cNvPr id="60419" name="Line 3"/>
            <p:cNvSpPr>
              <a:spLocks noChangeShapeType="1"/>
            </p:cNvSpPr>
            <p:nvPr/>
          </p:nvSpPr>
          <p:spPr bwMode="auto">
            <a:xfrm>
              <a:off x="3216" y="1248"/>
              <a:ext cx="0" cy="336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  <p:cxnSp>
          <p:nvCxnSpPr>
            <p:cNvPr id="60420" name="AutoShape 4"/>
            <p:cNvCxnSpPr>
              <a:cxnSpLocks noChangeShapeType="1"/>
              <a:stCxn id="60425" idx="2"/>
              <a:endCxn id="60419" idx="1"/>
            </p:cNvCxnSpPr>
            <p:nvPr/>
          </p:nvCxnSpPr>
          <p:spPr bwMode="auto">
            <a:xfrm rot="16200000" flipH="1">
              <a:off x="2638" y="1022"/>
              <a:ext cx="484" cy="672"/>
            </a:xfrm>
            <a:prstGeom prst="bentConnector3">
              <a:avLst>
                <a:gd name="adj1" fmla="val 27273"/>
              </a:avLst>
            </a:prstGeom>
            <a:noFill/>
            <a:ln w="50800">
              <a:solidFill>
                <a:srgbClr val="FF9933"/>
              </a:solidFill>
              <a:miter lim="800000"/>
              <a:headEnd/>
              <a:tailEnd/>
            </a:ln>
            <a:effectLst/>
          </p:spPr>
        </p:cxnSp>
        <p:grpSp>
          <p:nvGrpSpPr>
            <p:cNvPr id="60421" name="Group 5"/>
            <p:cNvGrpSpPr>
              <a:grpSpLocks/>
            </p:cNvGrpSpPr>
            <p:nvPr/>
          </p:nvGrpSpPr>
          <p:grpSpPr bwMode="auto">
            <a:xfrm>
              <a:off x="3264" y="624"/>
              <a:ext cx="1248" cy="480"/>
              <a:chOff x="3552" y="3648"/>
              <a:chExt cx="1248" cy="480"/>
            </a:xfrm>
          </p:grpSpPr>
          <p:sp>
            <p:nvSpPr>
              <p:cNvPr id="60422" name="Rectangle 6"/>
              <p:cNvSpPr>
                <a:spLocks noChangeArrowheads="1"/>
              </p:cNvSpPr>
              <p:nvPr/>
            </p:nvSpPr>
            <p:spPr bwMode="auto">
              <a:xfrm>
                <a:off x="3552" y="3648"/>
                <a:ext cx="1248" cy="48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/>
              <a:lstStyle/>
              <a:p>
                <a:pPr>
                  <a:lnSpc>
                    <a:spcPct val="85000"/>
                  </a:lnSpc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itchFamily="2" charset="2"/>
                  <a:buNone/>
                </a:pPr>
                <a:r>
                  <a:rPr lang="en-US" sz="2800">
                    <a:solidFill>
                      <a:schemeClr val="bg2"/>
                    </a:solidFill>
                  </a:rPr>
                  <a:t>Merge</a:t>
                </a:r>
              </a:p>
            </p:txBody>
          </p:sp>
          <p:sp>
            <p:nvSpPr>
              <p:cNvPr id="60423" name="Line 7"/>
              <p:cNvSpPr>
                <a:spLocks noChangeShapeType="1"/>
              </p:cNvSpPr>
              <p:nvPr/>
            </p:nvSpPr>
            <p:spPr bwMode="auto">
              <a:xfrm>
                <a:off x="3552" y="3936"/>
                <a:ext cx="1248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</p:grpSp>
        <p:grpSp>
          <p:nvGrpSpPr>
            <p:cNvPr id="60424" name="Group 8"/>
            <p:cNvGrpSpPr>
              <a:grpSpLocks/>
            </p:cNvGrpSpPr>
            <p:nvPr/>
          </p:nvGrpSpPr>
          <p:grpSpPr bwMode="auto">
            <a:xfrm>
              <a:off x="1920" y="624"/>
              <a:ext cx="1248" cy="480"/>
              <a:chOff x="144" y="3648"/>
              <a:chExt cx="1248" cy="480"/>
            </a:xfrm>
          </p:grpSpPr>
          <p:sp>
            <p:nvSpPr>
              <p:cNvPr id="60425" name="Rectangle 9"/>
              <p:cNvSpPr>
                <a:spLocks noChangeArrowheads="1"/>
              </p:cNvSpPr>
              <p:nvPr/>
            </p:nvSpPr>
            <p:spPr bwMode="auto">
              <a:xfrm>
                <a:off x="144" y="3648"/>
                <a:ext cx="1248" cy="48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/>
              <a:lstStyle/>
              <a:p>
                <a:pPr>
                  <a:lnSpc>
                    <a:spcPct val="85000"/>
                  </a:lnSpc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itchFamily="2" charset="2"/>
                  <a:buNone/>
                </a:pPr>
                <a:r>
                  <a:rPr lang="en-US" sz="2800">
                    <a:solidFill>
                      <a:schemeClr val="bg2"/>
                    </a:solidFill>
                  </a:rPr>
                  <a:t>Insertion</a:t>
                </a:r>
              </a:p>
            </p:txBody>
          </p:sp>
          <p:sp>
            <p:nvSpPr>
              <p:cNvPr id="60426" name="Line 10"/>
              <p:cNvSpPr>
                <a:spLocks noChangeShapeType="1"/>
              </p:cNvSpPr>
              <p:nvPr/>
            </p:nvSpPr>
            <p:spPr bwMode="auto">
              <a:xfrm>
                <a:off x="144" y="3936"/>
                <a:ext cx="1248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</p:grpSp>
        <p:cxnSp>
          <p:nvCxnSpPr>
            <p:cNvPr id="60427" name="AutoShape 11"/>
            <p:cNvCxnSpPr>
              <a:cxnSpLocks noChangeShapeType="1"/>
              <a:stCxn id="60422" idx="2"/>
              <a:endCxn id="60419" idx="1"/>
            </p:cNvCxnSpPr>
            <p:nvPr/>
          </p:nvCxnSpPr>
          <p:spPr bwMode="auto">
            <a:xfrm rot="5400000">
              <a:off x="3310" y="1022"/>
              <a:ext cx="484" cy="672"/>
            </a:xfrm>
            <a:prstGeom prst="bentConnector3">
              <a:avLst>
                <a:gd name="adj1" fmla="val 27273"/>
              </a:avLst>
            </a:prstGeom>
            <a:noFill/>
            <a:ln w="50800">
              <a:solidFill>
                <a:schemeClr val="tx2"/>
              </a:solidFill>
              <a:miter lim="800000"/>
              <a:headEnd/>
              <a:tailEnd/>
            </a:ln>
            <a:effectLst/>
          </p:spPr>
        </p:cxnSp>
      </p:grpSp>
      <p:sp>
        <p:nvSpPr>
          <p:cNvPr id="60428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6781800" cy="555625"/>
          </a:xfrm>
        </p:spPr>
        <p:txBody>
          <a:bodyPr/>
          <a:lstStyle/>
          <a:p>
            <a:r>
              <a:rPr lang="en-US" sz="4400" b="1">
                <a:solidFill>
                  <a:schemeClr val="tx2"/>
                </a:solidFill>
              </a:rPr>
              <a:t>Classifications</a:t>
            </a:r>
          </a:p>
        </p:txBody>
      </p:sp>
      <p:grpSp>
        <p:nvGrpSpPr>
          <p:cNvPr id="60429" name="Group 13"/>
          <p:cNvGrpSpPr>
            <a:grpSpLocks/>
          </p:cNvGrpSpPr>
          <p:nvPr/>
        </p:nvGrpSpPr>
        <p:grpSpPr bwMode="auto">
          <a:xfrm>
            <a:off x="381000" y="4089400"/>
            <a:ext cx="8382000" cy="1549400"/>
            <a:chOff x="144" y="2576"/>
            <a:chExt cx="5280" cy="976"/>
          </a:xfrm>
        </p:grpSpPr>
        <p:sp>
          <p:nvSpPr>
            <p:cNvPr id="60430" name="Line 14"/>
            <p:cNvSpPr>
              <a:spLocks noChangeShapeType="1"/>
            </p:cNvSpPr>
            <p:nvPr/>
          </p:nvSpPr>
          <p:spPr bwMode="auto">
            <a:xfrm flipV="1">
              <a:off x="2832" y="2592"/>
              <a:ext cx="0" cy="336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  <p:cxnSp>
          <p:nvCxnSpPr>
            <p:cNvPr id="60431" name="AutoShape 15"/>
            <p:cNvCxnSpPr>
              <a:cxnSpLocks noChangeShapeType="1"/>
              <a:stCxn id="60436" idx="0"/>
              <a:endCxn id="60430" idx="1"/>
            </p:cNvCxnSpPr>
            <p:nvPr/>
          </p:nvCxnSpPr>
          <p:spPr bwMode="auto">
            <a:xfrm rot="16200000">
              <a:off x="1558" y="1786"/>
              <a:ext cx="484" cy="2064"/>
            </a:xfrm>
            <a:prstGeom prst="bentConnector3">
              <a:avLst>
                <a:gd name="adj1" fmla="val 27273"/>
              </a:avLst>
            </a:prstGeom>
            <a:noFill/>
            <a:ln w="50800">
              <a:solidFill>
                <a:srgbClr val="FF9933"/>
              </a:solidFill>
              <a:miter lim="800000"/>
              <a:headEnd/>
              <a:tailEnd/>
            </a:ln>
            <a:effectLst/>
          </p:spPr>
        </p:cxnSp>
        <p:grpSp>
          <p:nvGrpSpPr>
            <p:cNvPr id="60432" name="Group 16"/>
            <p:cNvGrpSpPr>
              <a:grpSpLocks/>
            </p:cNvGrpSpPr>
            <p:nvPr/>
          </p:nvGrpSpPr>
          <p:grpSpPr bwMode="auto">
            <a:xfrm>
              <a:off x="2832" y="3072"/>
              <a:ext cx="1248" cy="480"/>
              <a:chOff x="3552" y="3648"/>
              <a:chExt cx="1248" cy="480"/>
            </a:xfrm>
          </p:grpSpPr>
          <p:sp>
            <p:nvSpPr>
              <p:cNvPr id="60433" name="Rectangle 17"/>
              <p:cNvSpPr>
                <a:spLocks noChangeArrowheads="1"/>
              </p:cNvSpPr>
              <p:nvPr/>
            </p:nvSpPr>
            <p:spPr bwMode="auto">
              <a:xfrm>
                <a:off x="3552" y="3648"/>
                <a:ext cx="1248" cy="48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/>
              <a:lstStyle/>
              <a:p>
                <a:pPr>
                  <a:lnSpc>
                    <a:spcPct val="85000"/>
                  </a:lnSpc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itchFamily="2" charset="2"/>
                  <a:buNone/>
                </a:pPr>
                <a:r>
                  <a:rPr lang="en-US" sz="2800">
                    <a:solidFill>
                      <a:schemeClr val="bg2"/>
                    </a:solidFill>
                  </a:rPr>
                  <a:t>HeapSort</a:t>
                </a:r>
              </a:p>
            </p:txBody>
          </p:sp>
          <p:sp>
            <p:nvSpPr>
              <p:cNvPr id="60434" name="Line 18"/>
              <p:cNvSpPr>
                <a:spLocks noChangeShapeType="1"/>
              </p:cNvSpPr>
              <p:nvPr/>
            </p:nvSpPr>
            <p:spPr bwMode="auto">
              <a:xfrm>
                <a:off x="3552" y="3936"/>
                <a:ext cx="1248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</p:grpSp>
        <p:grpSp>
          <p:nvGrpSpPr>
            <p:cNvPr id="60435" name="Group 19"/>
            <p:cNvGrpSpPr>
              <a:grpSpLocks/>
            </p:cNvGrpSpPr>
            <p:nvPr/>
          </p:nvGrpSpPr>
          <p:grpSpPr bwMode="auto">
            <a:xfrm>
              <a:off x="144" y="3072"/>
              <a:ext cx="1248" cy="480"/>
              <a:chOff x="144" y="3648"/>
              <a:chExt cx="1248" cy="480"/>
            </a:xfrm>
          </p:grpSpPr>
          <p:sp>
            <p:nvSpPr>
              <p:cNvPr id="60436" name="Rectangle 20"/>
              <p:cNvSpPr>
                <a:spLocks noChangeArrowheads="1"/>
              </p:cNvSpPr>
              <p:nvPr/>
            </p:nvSpPr>
            <p:spPr bwMode="auto">
              <a:xfrm>
                <a:off x="144" y="3648"/>
                <a:ext cx="1248" cy="48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/>
              <a:lstStyle/>
              <a:p>
                <a:pPr>
                  <a:lnSpc>
                    <a:spcPct val="85000"/>
                  </a:lnSpc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itchFamily="2" charset="2"/>
                  <a:buNone/>
                </a:pPr>
                <a:r>
                  <a:rPr lang="en-US" sz="2800">
                    <a:solidFill>
                      <a:schemeClr val="bg2"/>
                    </a:solidFill>
                  </a:rPr>
                  <a:t>Selection</a:t>
                </a:r>
              </a:p>
            </p:txBody>
          </p:sp>
          <p:sp>
            <p:nvSpPr>
              <p:cNvPr id="60437" name="Line 21"/>
              <p:cNvSpPr>
                <a:spLocks noChangeShapeType="1"/>
              </p:cNvSpPr>
              <p:nvPr/>
            </p:nvSpPr>
            <p:spPr bwMode="auto">
              <a:xfrm>
                <a:off x="144" y="3936"/>
                <a:ext cx="1248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</p:grpSp>
        <p:grpSp>
          <p:nvGrpSpPr>
            <p:cNvPr id="60438" name="Group 22"/>
            <p:cNvGrpSpPr>
              <a:grpSpLocks/>
            </p:cNvGrpSpPr>
            <p:nvPr/>
          </p:nvGrpSpPr>
          <p:grpSpPr bwMode="auto">
            <a:xfrm>
              <a:off x="1488" y="3072"/>
              <a:ext cx="1248" cy="480"/>
              <a:chOff x="1632" y="3648"/>
              <a:chExt cx="1248" cy="480"/>
            </a:xfrm>
          </p:grpSpPr>
          <p:sp>
            <p:nvSpPr>
              <p:cNvPr id="60439" name="Rectangle 23"/>
              <p:cNvSpPr>
                <a:spLocks noChangeArrowheads="1"/>
              </p:cNvSpPr>
              <p:nvPr/>
            </p:nvSpPr>
            <p:spPr bwMode="auto">
              <a:xfrm>
                <a:off x="1632" y="3648"/>
                <a:ext cx="1248" cy="48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/>
              <a:lstStyle/>
              <a:p>
                <a:pPr>
                  <a:lnSpc>
                    <a:spcPct val="85000"/>
                  </a:lnSpc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itchFamily="2" charset="2"/>
                  <a:buNone/>
                </a:pPr>
                <a:r>
                  <a:rPr lang="en-US" sz="2800">
                    <a:solidFill>
                      <a:schemeClr val="bg2"/>
                    </a:solidFill>
                  </a:rPr>
                  <a:t>QuickSort</a:t>
                </a:r>
              </a:p>
            </p:txBody>
          </p:sp>
          <p:sp>
            <p:nvSpPr>
              <p:cNvPr id="60440" name="Line 24"/>
              <p:cNvSpPr>
                <a:spLocks noChangeShapeType="1"/>
              </p:cNvSpPr>
              <p:nvPr/>
            </p:nvSpPr>
            <p:spPr bwMode="auto">
              <a:xfrm>
                <a:off x="1632" y="3936"/>
                <a:ext cx="1248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</p:grpSp>
        <p:cxnSp>
          <p:nvCxnSpPr>
            <p:cNvPr id="60441" name="AutoShape 25"/>
            <p:cNvCxnSpPr>
              <a:cxnSpLocks noChangeShapeType="1"/>
              <a:stCxn id="60433" idx="0"/>
              <a:endCxn id="60430" idx="1"/>
            </p:cNvCxnSpPr>
            <p:nvPr/>
          </p:nvCxnSpPr>
          <p:spPr bwMode="auto">
            <a:xfrm rot="5400000" flipH="1">
              <a:off x="2902" y="2506"/>
              <a:ext cx="484" cy="624"/>
            </a:xfrm>
            <a:prstGeom prst="bentConnector3">
              <a:avLst>
                <a:gd name="adj1" fmla="val 27273"/>
              </a:avLst>
            </a:prstGeom>
            <a:noFill/>
            <a:ln w="50800">
              <a:solidFill>
                <a:schemeClr val="tx2"/>
              </a:solidFill>
              <a:miter lim="800000"/>
              <a:headEnd/>
              <a:tailEnd/>
            </a:ln>
            <a:effectLst/>
          </p:spPr>
        </p:cxnSp>
        <p:grpSp>
          <p:nvGrpSpPr>
            <p:cNvPr id="60442" name="Group 26"/>
            <p:cNvGrpSpPr>
              <a:grpSpLocks/>
            </p:cNvGrpSpPr>
            <p:nvPr/>
          </p:nvGrpSpPr>
          <p:grpSpPr bwMode="auto">
            <a:xfrm>
              <a:off x="4176" y="3072"/>
              <a:ext cx="1248" cy="480"/>
              <a:chOff x="1632" y="3648"/>
              <a:chExt cx="1248" cy="480"/>
            </a:xfrm>
          </p:grpSpPr>
          <p:sp>
            <p:nvSpPr>
              <p:cNvPr id="60443" name="Rectangle 27"/>
              <p:cNvSpPr>
                <a:spLocks noChangeArrowheads="1"/>
              </p:cNvSpPr>
              <p:nvPr/>
            </p:nvSpPr>
            <p:spPr bwMode="auto">
              <a:xfrm>
                <a:off x="1632" y="3648"/>
                <a:ext cx="1248" cy="48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/>
              <a:lstStyle/>
              <a:p>
                <a:pPr>
                  <a:lnSpc>
                    <a:spcPct val="85000"/>
                  </a:lnSpc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itchFamily="2" charset="2"/>
                  <a:buNone/>
                </a:pPr>
                <a:r>
                  <a:rPr lang="en-US" sz="2800">
                    <a:solidFill>
                      <a:schemeClr val="bg2"/>
                    </a:solidFill>
                  </a:rPr>
                  <a:t>Bubble</a:t>
                </a:r>
              </a:p>
            </p:txBody>
          </p:sp>
          <p:sp>
            <p:nvSpPr>
              <p:cNvPr id="60444" name="Line 28"/>
              <p:cNvSpPr>
                <a:spLocks noChangeShapeType="1"/>
              </p:cNvSpPr>
              <p:nvPr/>
            </p:nvSpPr>
            <p:spPr bwMode="auto">
              <a:xfrm>
                <a:off x="1632" y="3936"/>
                <a:ext cx="1248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</p:grpSp>
        <p:cxnSp>
          <p:nvCxnSpPr>
            <p:cNvPr id="60445" name="AutoShape 29"/>
            <p:cNvCxnSpPr>
              <a:cxnSpLocks noChangeShapeType="1"/>
              <a:stCxn id="60443" idx="0"/>
              <a:endCxn id="60430" idx="1"/>
            </p:cNvCxnSpPr>
            <p:nvPr/>
          </p:nvCxnSpPr>
          <p:spPr bwMode="auto">
            <a:xfrm rot="5400000" flipH="1">
              <a:off x="3574" y="1834"/>
              <a:ext cx="484" cy="1968"/>
            </a:xfrm>
            <a:prstGeom prst="bentConnector3">
              <a:avLst>
                <a:gd name="adj1" fmla="val 27273"/>
              </a:avLst>
            </a:prstGeom>
            <a:noFill/>
            <a:ln w="50800">
              <a:solidFill>
                <a:srgbClr val="FF9933"/>
              </a:solidFill>
              <a:miter lim="800000"/>
              <a:headEnd/>
              <a:tailEnd/>
            </a:ln>
            <a:effectLst/>
          </p:spPr>
        </p:cxnSp>
        <p:cxnSp>
          <p:nvCxnSpPr>
            <p:cNvPr id="60446" name="AutoShape 30"/>
            <p:cNvCxnSpPr>
              <a:cxnSpLocks noChangeShapeType="1"/>
              <a:stCxn id="60439" idx="0"/>
              <a:endCxn id="60430" idx="1"/>
            </p:cNvCxnSpPr>
            <p:nvPr/>
          </p:nvCxnSpPr>
          <p:spPr bwMode="auto">
            <a:xfrm rot="16200000">
              <a:off x="2230" y="2458"/>
              <a:ext cx="484" cy="720"/>
            </a:xfrm>
            <a:prstGeom prst="bentConnector3">
              <a:avLst>
                <a:gd name="adj1" fmla="val 27273"/>
              </a:avLst>
            </a:prstGeom>
            <a:noFill/>
            <a:ln w="50800">
              <a:solidFill>
                <a:schemeClr val="tx2"/>
              </a:solidFill>
              <a:miter lim="800000"/>
              <a:headEnd/>
              <a:tailEnd/>
            </a:ln>
            <a:effectLst/>
          </p:spPr>
        </p:cxnSp>
      </p:grpSp>
      <p:grpSp>
        <p:nvGrpSpPr>
          <p:cNvPr id="60447" name="Group 31"/>
          <p:cNvGrpSpPr>
            <a:grpSpLocks/>
          </p:cNvGrpSpPr>
          <p:nvPr/>
        </p:nvGrpSpPr>
        <p:grpSpPr bwMode="auto">
          <a:xfrm>
            <a:off x="2286000" y="2590800"/>
            <a:ext cx="4800600" cy="1524000"/>
            <a:chOff x="1056" y="1536"/>
            <a:chExt cx="3744" cy="1392"/>
          </a:xfrm>
        </p:grpSpPr>
        <p:grpSp>
          <p:nvGrpSpPr>
            <p:cNvPr id="60448" name="Group 32"/>
            <p:cNvGrpSpPr>
              <a:grpSpLocks/>
            </p:cNvGrpSpPr>
            <p:nvPr/>
          </p:nvGrpSpPr>
          <p:grpSpPr bwMode="auto">
            <a:xfrm>
              <a:off x="1056" y="1536"/>
              <a:ext cx="3744" cy="1392"/>
              <a:chOff x="96" y="1776"/>
              <a:chExt cx="3744" cy="1392"/>
            </a:xfrm>
          </p:grpSpPr>
          <p:sp>
            <p:nvSpPr>
              <p:cNvPr id="60449" name="Rectangle 33"/>
              <p:cNvSpPr>
                <a:spLocks noChangeArrowheads="1"/>
              </p:cNvSpPr>
              <p:nvPr/>
            </p:nvSpPr>
            <p:spPr bwMode="auto">
              <a:xfrm>
                <a:off x="96" y="1776"/>
                <a:ext cx="3744" cy="1392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/>
              <a:lstStyle/>
              <a:p>
                <a:pPr>
                  <a:lnSpc>
                    <a:spcPct val="85000"/>
                  </a:lnSpc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itchFamily="2" charset="2"/>
                  <a:buNone/>
                </a:pPr>
                <a:r>
                  <a:rPr lang="en-US" sz="2800" i="1">
                    <a:solidFill>
                      <a:schemeClr val="bg2"/>
                    </a:solidFill>
                  </a:rPr>
                  <a:t>ASorter</a:t>
                </a:r>
              </a:p>
            </p:txBody>
          </p:sp>
          <p:sp>
            <p:nvSpPr>
              <p:cNvPr id="60450" name="Line 34"/>
              <p:cNvSpPr>
                <a:spLocks noChangeShapeType="1"/>
              </p:cNvSpPr>
              <p:nvPr/>
            </p:nvSpPr>
            <p:spPr bwMode="auto">
              <a:xfrm>
                <a:off x="96" y="2112"/>
                <a:ext cx="3744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</p:grpSp>
        <p:sp>
          <p:nvSpPr>
            <p:cNvPr id="60451" name="Text Box 35"/>
            <p:cNvSpPr txBox="1">
              <a:spLocks noChangeArrowheads="1"/>
            </p:cNvSpPr>
            <p:nvPr/>
          </p:nvSpPr>
          <p:spPr bwMode="auto">
            <a:xfrm>
              <a:off x="1103" y="1997"/>
              <a:ext cx="3279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1800">
                  <a:solidFill>
                    <a:schemeClr val="bg2"/>
                  </a:solidFill>
                </a:rPr>
                <a:t>+ void: sort(Object[] a, int: lo, int: hi);</a:t>
              </a:r>
            </a:p>
          </p:txBody>
        </p:sp>
        <p:sp>
          <p:nvSpPr>
            <p:cNvPr id="60452" name="Text Box 36"/>
            <p:cNvSpPr txBox="1">
              <a:spLocks noChangeArrowheads="1"/>
            </p:cNvSpPr>
            <p:nvPr/>
          </p:nvSpPr>
          <p:spPr bwMode="auto">
            <a:xfrm>
              <a:off x="1103" y="2286"/>
              <a:ext cx="3066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1800" i="1">
                  <a:solidFill>
                    <a:schemeClr val="bg2"/>
                  </a:solidFill>
                </a:rPr>
                <a:t># int: split(Object[] A, int lo, int hi);</a:t>
              </a:r>
            </a:p>
          </p:txBody>
        </p:sp>
        <p:sp>
          <p:nvSpPr>
            <p:cNvPr id="60453" name="Text Box 37"/>
            <p:cNvSpPr txBox="1">
              <a:spLocks noChangeArrowheads="1"/>
            </p:cNvSpPr>
            <p:nvPr/>
          </p:nvSpPr>
          <p:spPr bwMode="auto">
            <a:xfrm>
              <a:off x="1103" y="2573"/>
              <a:ext cx="3630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1800" i="1">
                  <a:solidFill>
                    <a:schemeClr val="bg2"/>
                  </a:solidFill>
                </a:rPr>
                <a:t># void: join(Object[] A, int lo, int s, int hi);</a:t>
              </a:r>
            </a:p>
          </p:txBody>
        </p:sp>
      </p:grpSp>
      <p:sp>
        <p:nvSpPr>
          <p:cNvPr id="60454" name="AutoShape 38"/>
          <p:cNvSpPr>
            <a:spLocks noChangeArrowheads="1"/>
          </p:cNvSpPr>
          <p:nvPr/>
        </p:nvSpPr>
        <p:spPr bwMode="auto">
          <a:xfrm>
            <a:off x="3581400" y="269875"/>
            <a:ext cx="3581400" cy="61753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r>
              <a:rPr lang="en-US" sz="2800">
                <a:solidFill>
                  <a:schemeClr val="accent2"/>
                </a:solidFill>
              </a:rPr>
              <a:t>Easy split/Hard join</a:t>
            </a:r>
          </a:p>
        </p:txBody>
      </p:sp>
      <p:sp>
        <p:nvSpPr>
          <p:cNvPr id="60455" name="AutoShape 39"/>
          <p:cNvSpPr>
            <a:spLocks noChangeArrowheads="1"/>
          </p:cNvSpPr>
          <p:nvPr/>
        </p:nvSpPr>
        <p:spPr bwMode="auto">
          <a:xfrm>
            <a:off x="2819400" y="5832475"/>
            <a:ext cx="3581400" cy="61753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r>
              <a:rPr lang="en-US" sz="2800">
                <a:solidFill>
                  <a:schemeClr val="accent2"/>
                </a:solidFill>
              </a:rPr>
              <a:t>Hard split/Easy join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0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54" grpId="0" animBg="1" autoUpdateAnimBg="0"/>
      <p:bldP spid="60455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21688" cy="762000"/>
          </a:xfrm>
        </p:spPr>
        <p:txBody>
          <a:bodyPr/>
          <a:lstStyle/>
          <a:p>
            <a:r>
              <a:rPr lang="en-US" sz="4400" b="1">
                <a:solidFill>
                  <a:schemeClr val="hlink"/>
                </a:solidFill>
              </a:rPr>
              <a:t>Not Just Buzzwords…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864475" cy="4419600"/>
          </a:xfrm>
        </p:spPr>
        <p:txBody>
          <a:bodyPr/>
          <a:lstStyle/>
          <a:p>
            <a:r>
              <a:rPr lang="en-US" sz="3200" b="1">
                <a:solidFill>
                  <a:srgbClr val="FF0000"/>
                </a:solidFill>
              </a:rPr>
              <a:t>Reusability</a:t>
            </a:r>
            <a:r>
              <a:rPr lang="en-US" sz="2800" b="1"/>
              <a:t>: write once/use many</a:t>
            </a:r>
          </a:p>
          <a:p>
            <a:pPr lvl="1"/>
            <a:r>
              <a:rPr lang="en-US" sz="2800" b="1">
                <a:solidFill>
                  <a:srgbClr val="00CCFF"/>
                </a:solidFill>
              </a:rPr>
              <a:t>Reuse the invariant: the framework</a:t>
            </a:r>
          </a:p>
          <a:p>
            <a:r>
              <a:rPr lang="en-US" sz="3200" b="1">
                <a:solidFill>
                  <a:srgbClr val="FF0000"/>
                </a:solidFill>
              </a:rPr>
              <a:t>Flexibility</a:t>
            </a:r>
            <a:r>
              <a:rPr lang="en-US" sz="2800" b="1"/>
              <a:t>:  change the variants</a:t>
            </a:r>
          </a:p>
          <a:p>
            <a:pPr lvl="1"/>
            <a:r>
              <a:rPr lang="en-US" sz="2800" b="1">
                <a:solidFill>
                  <a:srgbClr val="00CCFF"/>
                </a:solidFill>
              </a:rPr>
              <a:t>Add new sorters </a:t>
            </a:r>
          </a:p>
          <a:p>
            <a:pPr lvl="1"/>
            <a:r>
              <a:rPr lang="en-US" sz="2800" b="1">
                <a:solidFill>
                  <a:srgbClr val="00CCFF"/>
                </a:solidFill>
              </a:rPr>
              <a:t>Change sort order</a:t>
            </a:r>
          </a:p>
          <a:p>
            <a:r>
              <a:rPr lang="en-US" sz="3200" b="1">
                <a:solidFill>
                  <a:srgbClr val="FF0000"/>
                </a:solidFill>
              </a:rPr>
              <a:t>Extensibility</a:t>
            </a:r>
            <a:r>
              <a:rPr lang="en-US" sz="2800" b="1"/>
              <a:t>: add new capabilities</a:t>
            </a:r>
          </a:p>
          <a:p>
            <a:pPr lvl="1"/>
            <a:r>
              <a:rPr lang="en-US" sz="2800" b="1">
                <a:solidFill>
                  <a:srgbClr val="00CCFF"/>
                </a:solidFill>
              </a:rPr>
              <a:t>Visualization</a:t>
            </a:r>
          </a:p>
          <a:p>
            <a:pPr lvl="1"/>
            <a:r>
              <a:rPr lang="en-US" sz="2800" b="1">
                <a:solidFill>
                  <a:srgbClr val="00CCFF"/>
                </a:solidFill>
              </a:rPr>
              <a:t>Performance measurements</a:t>
            </a: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304800" y="304800"/>
            <a:ext cx="7607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i="1">
                <a:solidFill>
                  <a:schemeClr val="accent2"/>
                </a:solidFill>
              </a:rPr>
              <a:t>It’s more than just sorting…</a:t>
            </a:r>
          </a:p>
        </p:txBody>
      </p:sp>
      <p:sp>
        <p:nvSpPr>
          <p:cNvPr id="53254" name="WordArt 6"/>
          <p:cNvSpPr>
            <a:spLocks noChangeArrowheads="1" noChangeShapeType="1" noTextEdit="1"/>
          </p:cNvSpPr>
          <p:nvPr/>
        </p:nvSpPr>
        <p:spPr bwMode="auto">
          <a:xfrm>
            <a:off x="457200" y="1219200"/>
            <a:ext cx="8305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i="1" kern="10">
                <a:ln w="12700">
                  <a:noFill/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45791" dir="2021404" algn="ctr" rotWithShape="0">
                    <a:srgbClr val="808080"/>
                  </a:outerShdw>
                </a:effectLst>
                <a:latin typeface="Arial Black"/>
              </a:rPr>
              <a:t>Abstraction teaches software engineering</a:t>
            </a: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304800" y="304800"/>
            <a:ext cx="7173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i="1">
                <a:solidFill>
                  <a:schemeClr val="accent2"/>
                </a:solidFill>
              </a:rPr>
              <a:t>It’s all about abstraction…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3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autoUpdateAnimBg="0"/>
      <p:bldP spid="53251" grpId="0" build="p" bldLvl="2" autoUpdateAnimBg="0"/>
      <p:bldP spid="53253" grpId="0" autoUpdateAnimBg="0"/>
      <p:bldP spid="53254" grpId="0" animBg="1"/>
      <p:bldP spid="5325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839200" cy="874713"/>
          </a:xfrm>
          <a:noFill/>
          <a:ln/>
        </p:spPr>
        <p:txBody>
          <a:bodyPr/>
          <a:lstStyle/>
          <a:p>
            <a:r>
              <a:rPr lang="en-US" sz="4400" b="1">
                <a:solidFill>
                  <a:schemeClr val="tx2"/>
                </a:solidFill>
              </a:rPr>
              <a:t>Extending Without Changing</a:t>
            </a:r>
            <a:endParaRPr lang="en-US" b="1">
              <a:solidFill>
                <a:schemeClr val="tx2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610600" cy="5334000"/>
          </a:xfrm>
          <a:noFill/>
          <a:ln/>
        </p:spPr>
        <p:txBody>
          <a:bodyPr/>
          <a:lstStyle/>
          <a:p>
            <a:pPr lvl="1"/>
            <a:r>
              <a:rPr lang="en-US" sz="2800" b="1">
                <a:solidFill>
                  <a:schemeClr val="accent2"/>
                </a:solidFill>
              </a:rPr>
              <a:t>Graphics, sort order and performance measurements are completely separate from the sorting.</a:t>
            </a:r>
          </a:p>
          <a:p>
            <a:pPr lvl="1"/>
            <a:r>
              <a:rPr lang="en-US" sz="2800" b="1"/>
              <a:t>Add functionality to the sorters, ordering operators, and sortable objects </a:t>
            </a:r>
            <a:r>
              <a:rPr lang="en-US" sz="2800" b="1" i="1" u="sng">
                <a:solidFill>
                  <a:srgbClr val="66FFCC"/>
                </a:solidFill>
              </a:rPr>
              <a:t>without disturbing their abstract behavior.</a:t>
            </a:r>
            <a:endParaRPr lang="en-US" sz="2800" b="1"/>
          </a:p>
          <a:p>
            <a:pPr lvl="1"/>
            <a:r>
              <a:rPr lang="en-US" sz="2800" b="1"/>
              <a:t>Wrap the sorters, operators and objects in something abstractly equivalent that adds functionality:  </a:t>
            </a:r>
            <a:r>
              <a:rPr lang="en-US" sz="2800" b="1">
                <a:solidFill>
                  <a:srgbClr val="FF33CC"/>
                </a:solidFill>
              </a:rPr>
              <a:t>Decorators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304800" y="268288"/>
            <a:ext cx="8839200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4400">
                <a:solidFill>
                  <a:srgbClr val="FF0000"/>
                </a:solidFill>
              </a:rPr>
              <a:t>The Abstract is the Invariant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autoUpdateAnimBg="0"/>
      <p:bldP spid="54275" grpId="0" build="p" bldLvl="2" autoUpdateAnimBg="0"/>
      <p:bldP spid="5427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55" name="Text Box 43"/>
          <p:cNvSpPr txBox="1">
            <a:spLocks noChangeArrowheads="1"/>
          </p:cNvSpPr>
          <p:nvPr/>
        </p:nvSpPr>
        <p:spPr bwMode="auto">
          <a:xfrm>
            <a:off x="1219200" y="5486400"/>
            <a:ext cx="7315200" cy="51911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r>
              <a:rPr lang="en-US" sz="2800">
                <a:solidFill>
                  <a:schemeClr val="accent2"/>
                </a:solidFill>
              </a:rPr>
              <a:t>Decorator performs additional processing</a:t>
            </a:r>
          </a:p>
        </p:txBody>
      </p:sp>
      <p:sp>
        <p:nvSpPr>
          <p:cNvPr id="38957" name="Text Box 45"/>
          <p:cNvSpPr txBox="1">
            <a:spLocks noChangeArrowheads="1"/>
          </p:cNvSpPr>
          <p:nvPr/>
        </p:nvSpPr>
        <p:spPr bwMode="auto">
          <a:xfrm>
            <a:off x="762000" y="5486400"/>
            <a:ext cx="8067675" cy="51911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2800">
                <a:solidFill>
                  <a:schemeClr val="accent2"/>
                </a:solidFill>
              </a:rPr>
              <a:t>Decorators can be layered on top of each other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6324600" cy="747713"/>
          </a:xfrm>
        </p:spPr>
        <p:txBody>
          <a:bodyPr/>
          <a:lstStyle/>
          <a:p>
            <a:r>
              <a:rPr lang="en-US" sz="4400" b="1">
                <a:solidFill>
                  <a:schemeClr val="tx2"/>
                </a:solidFill>
              </a:rPr>
              <a:t>Decorator Design Pattern</a:t>
            </a:r>
          </a:p>
        </p:txBody>
      </p:sp>
      <p:grpSp>
        <p:nvGrpSpPr>
          <p:cNvPr id="38923" name="Group 11"/>
          <p:cNvGrpSpPr>
            <a:grpSpLocks/>
          </p:cNvGrpSpPr>
          <p:nvPr/>
        </p:nvGrpSpPr>
        <p:grpSpPr bwMode="auto">
          <a:xfrm>
            <a:off x="3492500" y="2133600"/>
            <a:ext cx="3213100" cy="1066800"/>
            <a:chOff x="1440" y="1632"/>
            <a:chExt cx="3024" cy="672"/>
          </a:xfrm>
        </p:grpSpPr>
        <p:sp>
          <p:nvSpPr>
            <p:cNvPr id="38918" name="Rectangle 6"/>
            <p:cNvSpPr>
              <a:spLocks noChangeArrowheads="1"/>
            </p:cNvSpPr>
            <p:nvPr/>
          </p:nvSpPr>
          <p:spPr bwMode="auto">
            <a:xfrm>
              <a:off x="1440" y="1632"/>
              <a:ext cx="3024" cy="672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/>
            <a:lstStyle/>
            <a:p>
              <a:pPr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 i="1">
                  <a:solidFill>
                    <a:schemeClr val="bg2"/>
                  </a:solidFill>
                </a:rPr>
                <a:t>AComponent</a:t>
              </a:r>
            </a:p>
          </p:txBody>
        </p:sp>
        <p:sp>
          <p:nvSpPr>
            <p:cNvPr id="38919" name="Line 7"/>
            <p:cNvSpPr>
              <a:spLocks noChangeShapeType="1"/>
            </p:cNvSpPr>
            <p:nvPr/>
          </p:nvSpPr>
          <p:spPr bwMode="auto">
            <a:xfrm>
              <a:off x="1440" y="1920"/>
              <a:ext cx="3024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</p:grp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3429000" y="2667000"/>
            <a:ext cx="317500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800" i="1">
                <a:solidFill>
                  <a:schemeClr val="bg2"/>
                </a:solidFill>
              </a:rPr>
              <a:t> + Object: method(Object x)</a:t>
            </a:r>
          </a:p>
        </p:txBody>
      </p:sp>
      <p:grpSp>
        <p:nvGrpSpPr>
          <p:cNvPr id="38941" name="Group 29"/>
          <p:cNvGrpSpPr>
            <a:grpSpLocks/>
          </p:cNvGrpSpPr>
          <p:nvPr/>
        </p:nvGrpSpPr>
        <p:grpSpPr bwMode="auto">
          <a:xfrm>
            <a:off x="1600200" y="3219450"/>
            <a:ext cx="3498850" cy="2266950"/>
            <a:chOff x="480" y="1788"/>
            <a:chExt cx="2204" cy="1428"/>
          </a:xfrm>
        </p:grpSpPr>
        <p:grpSp>
          <p:nvGrpSpPr>
            <p:cNvPr id="38935" name="Group 23"/>
            <p:cNvGrpSpPr>
              <a:grpSpLocks/>
            </p:cNvGrpSpPr>
            <p:nvPr/>
          </p:nvGrpSpPr>
          <p:grpSpPr bwMode="auto">
            <a:xfrm>
              <a:off x="480" y="2544"/>
              <a:ext cx="2016" cy="672"/>
              <a:chOff x="480" y="2544"/>
              <a:chExt cx="2016" cy="672"/>
            </a:xfrm>
          </p:grpSpPr>
          <p:grpSp>
            <p:nvGrpSpPr>
              <p:cNvPr id="38926" name="Group 14"/>
              <p:cNvGrpSpPr>
                <a:grpSpLocks/>
              </p:cNvGrpSpPr>
              <p:nvPr/>
            </p:nvGrpSpPr>
            <p:grpSpPr bwMode="auto">
              <a:xfrm>
                <a:off x="520" y="2544"/>
                <a:ext cx="1976" cy="672"/>
                <a:chOff x="1440" y="1632"/>
                <a:chExt cx="3024" cy="672"/>
              </a:xfrm>
            </p:grpSpPr>
            <p:sp>
              <p:nvSpPr>
                <p:cNvPr id="38927" name="Rectangle 15"/>
                <p:cNvSpPr>
                  <a:spLocks noChangeArrowheads="1"/>
                </p:cNvSpPr>
                <p:nvPr/>
              </p:nvSpPr>
              <p:spPr bwMode="auto">
                <a:xfrm>
                  <a:off x="1440" y="1632"/>
                  <a:ext cx="3024" cy="672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/>
                <a:lstStyle/>
                <a:p>
                  <a:pPr>
                    <a:lnSpc>
                      <a:spcPct val="85000"/>
                    </a:lnSpc>
                    <a:spcBef>
                      <a:spcPct val="20000"/>
                    </a:spcBef>
                    <a:buClr>
                      <a:schemeClr val="hlink"/>
                    </a:buClr>
                    <a:buSzPct val="70000"/>
                    <a:buFont typeface="Wingdings" pitchFamily="2" charset="2"/>
                    <a:buNone/>
                  </a:pPr>
                  <a:r>
                    <a:rPr lang="en-US" sz="2800">
                      <a:solidFill>
                        <a:schemeClr val="bg2"/>
                      </a:solidFill>
                    </a:rPr>
                    <a:t>ConcreteImpl</a:t>
                  </a:r>
                </a:p>
              </p:txBody>
            </p:sp>
            <p:sp>
              <p:nvSpPr>
                <p:cNvPr id="38928" name="Line 16"/>
                <p:cNvSpPr>
                  <a:spLocks noChangeShapeType="1"/>
                </p:cNvSpPr>
                <p:nvPr/>
              </p:nvSpPr>
              <p:spPr bwMode="auto">
                <a:xfrm>
                  <a:off x="1440" y="1920"/>
                  <a:ext cx="3024" cy="0"/>
                </a:xfrm>
                <a:prstGeom prst="line">
                  <a:avLst/>
                </a:prstGeom>
                <a:noFill/>
                <a:ln w="25400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lIns="92075" tIns="46038" rIns="92075" bIns="46038"/>
                <a:lstStyle/>
                <a:p>
                  <a:endParaRPr lang="en-US"/>
                </a:p>
              </p:txBody>
            </p:sp>
          </p:grpSp>
          <p:sp>
            <p:nvSpPr>
              <p:cNvPr id="38929" name="Text Box 17"/>
              <p:cNvSpPr txBox="1">
                <a:spLocks noChangeArrowheads="1"/>
              </p:cNvSpPr>
              <p:nvPr/>
            </p:nvSpPr>
            <p:spPr bwMode="auto">
              <a:xfrm>
                <a:off x="480" y="2880"/>
                <a:ext cx="2000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 algn="l">
                  <a:lnSpc>
                    <a:spcPct val="85000"/>
                  </a:lnSpc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itchFamily="2" charset="2"/>
                  <a:buNone/>
                </a:pPr>
                <a:r>
                  <a:rPr lang="en-US" sz="1800">
                    <a:solidFill>
                      <a:schemeClr val="bg2"/>
                    </a:solidFill>
                  </a:rPr>
                  <a:t> + Object: method(Object x)</a:t>
                </a:r>
              </a:p>
            </p:txBody>
          </p:sp>
        </p:grpSp>
        <p:cxnSp>
          <p:nvCxnSpPr>
            <p:cNvPr id="38936" name="AutoShape 24"/>
            <p:cNvCxnSpPr>
              <a:cxnSpLocks noChangeShapeType="1"/>
              <a:stCxn id="38927" idx="0"/>
              <a:endCxn id="38918" idx="2"/>
            </p:cNvCxnSpPr>
            <p:nvPr/>
          </p:nvCxnSpPr>
          <p:spPr bwMode="auto">
            <a:xfrm rot="16200000">
              <a:off x="1724" y="1572"/>
              <a:ext cx="744" cy="1176"/>
            </a:xfrm>
            <a:prstGeom prst="bentConnector3">
              <a:avLst>
                <a:gd name="adj1" fmla="val 50000"/>
              </a:avLst>
            </a:prstGeom>
            <a:noFill/>
            <a:ln w="50800">
              <a:solidFill>
                <a:schemeClr val="tx2"/>
              </a:solidFill>
              <a:miter lim="800000"/>
              <a:headEnd/>
              <a:tailEnd type="triangle" w="med" len="med"/>
            </a:ln>
            <a:effectLst/>
          </p:spPr>
        </p:cxnSp>
      </p:grpSp>
      <p:sp>
        <p:nvSpPr>
          <p:cNvPr id="38942" name="AutoShape 30"/>
          <p:cNvSpPr>
            <a:spLocks noChangeArrowheads="1"/>
          </p:cNvSpPr>
          <p:nvPr/>
        </p:nvSpPr>
        <p:spPr bwMode="auto">
          <a:xfrm flipH="1">
            <a:off x="4343400" y="839788"/>
            <a:ext cx="4648200" cy="933450"/>
          </a:xfrm>
          <a:prstGeom prst="wedgeRoundRectCallout">
            <a:avLst>
              <a:gd name="adj1" fmla="val -17866"/>
              <a:gd name="adj2" fmla="val 138991"/>
              <a:gd name="adj3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</a:rPr>
              <a:t>Subclass holds an instance of its superclass</a:t>
            </a:r>
          </a:p>
        </p:txBody>
      </p:sp>
      <p:sp>
        <p:nvSpPr>
          <p:cNvPr id="38943" name="Text Box 31"/>
          <p:cNvSpPr txBox="1">
            <a:spLocks noChangeArrowheads="1"/>
          </p:cNvSpPr>
          <p:nvPr/>
        </p:nvSpPr>
        <p:spPr bwMode="auto">
          <a:xfrm>
            <a:off x="685800" y="5486400"/>
            <a:ext cx="8347075" cy="51911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2800">
                <a:solidFill>
                  <a:schemeClr val="accent2"/>
                </a:solidFill>
              </a:rPr>
              <a:t>Decorator is abstractly equivalent to the decoree</a:t>
            </a:r>
          </a:p>
        </p:txBody>
      </p:sp>
      <p:grpSp>
        <p:nvGrpSpPr>
          <p:cNvPr id="38947" name="Group 35"/>
          <p:cNvGrpSpPr>
            <a:grpSpLocks/>
          </p:cNvGrpSpPr>
          <p:nvPr/>
        </p:nvGrpSpPr>
        <p:grpSpPr bwMode="auto">
          <a:xfrm>
            <a:off x="457200" y="1752600"/>
            <a:ext cx="1295400" cy="762000"/>
            <a:chOff x="0" y="816"/>
            <a:chExt cx="2024" cy="432"/>
          </a:xfrm>
        </p:grpSpPr>
        <p:sp>
          <p:nvSpPr>
            <p:cNvPr id="38945" name="Rectangle 33"/>
            <p:cNvSpPr>
              <a:spLocks noChangeArrowheads="1"/>
            </p:cNvSpPr>
            <p:nvPr/>
          </p:nvSpPr>
          <p:spPr bwMode="auto">
            <a:xfrm>
              <a:off x="0" y="816"/>
              <a:ext cx="2024" cy="432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/>
            <a:lstStyle/>
            <a:p>
              <a:pPr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Client</a:t>
              </a:r>
            </a:p>
          </p:txBody>
        </p:sp>
        <p:sp>
          <p:nvSpPr>
            <p:cNvPr id="38946" name="Line 34"/>
            <p:cNvSpPr>
              <a:spLocks noChangeShapeType="1"/>
            </p:cNvSpPr>
            <p:nvPr/>
          </p:nvSpPr>
          <p:spPr bwMode="auto">
            <a:xfrm>
              <a:off x="0" y="1104"/>
              <a:ext cx="2024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</p:grpSp>
      <p:cxnSp>
        <p:nvCxnSpPr>
          <p:cNvPr id="38948" name="AutoShape 36"/>
          <p:cNvCxnSpPr>
            <a:cxnSpLocks noChangeShapeType="1"/>
            <a:stCxn id="38945" idx="3"/>
            <a:endCxn id="38921" idx="1"/>
          </p:cNvCxnSpPr>
          <p:nvPr/>
        </p:nvCxnSpPr>
        <p:spPr bwMode="auto">
          <a:xfrm>
            <a:off x="1771650" y="2133600"/>
            <a:ext cx="1657350" cy="696913"/>
          </a:xfrm>
          <a:prstGeom prst="bentConnector3">
            <a:avLst>
              <a:gd name="adj1" fmla="val 49426"/>
            </a:avLst>
          </a:prstGeom>
          <a:noFill/>
          <a:ln w="50800">
            <a:solidFill>
              <a:srgbClr val="00FFFF"/>
            </a:solidFill>
            <a:prstDash val="sysDot"/>
            <a:miter lim="800000"/>
            <a:headEnd/>
            <a:tailEnd type="arrow" w="sm" len="sm"/>
          </a:ln>
          <a:effectLst/>
        </p:spPr>
      </p:cxnSp>
      <p:sp>
        <p:nvSpPr>
          <p:cNvPr id="38949" name="Text Box 37"/>
          <p:cNvSpPr txBox="1">
            <a:spLocks noChangeArrowheads="1"/>
          </p:cNvSpPr>
          <p:nvPr/>
        </p:nvSpPr>
        <p:spPr bwMode="auto">
          <a:xfrm>
            <a:off x="1828800" y="2209800"/>
            <a:ext cx="612775" cy="36671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800">
                <a:solidFill>
                  <a:srgbClr val="00FFFF"/>
                </a:solidFill>
              </a:rPr>
              <a:t>uses</a:t>
            </a:r>
          </a:p>
        </p:txBody>
      </p:sp>
      <p:sp>
        <p:nvSpPr>
          <p:cNvPr id="38952" name="Text Box 40"/>
          <p:cNvSpPr txBox="1">
            <a:spLocks noChangeArrowheads="1"/>
          </p:cNvSpPr>
          <p:nvPr/>
        </p:nvSpPr>
        <p:spPr bwMode="auto">
          <a:xfrm>
            <a:off x="762000" y="5486400"/>
            <a:ext cx="8226425" cy="579438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3200" i="1">
                <a:solidFill>
                  <a:srgbClr val="FF0000"/>
                </a:solidFill>
                <a:sym typeface="Wingdings" pitchFamily="2" charset="2"/>
              </a:rPr>
              <a:t>Client doesn’t know the decoration exists</a:t>
            </a:r>
            <a:r>
              <a:rPr lang="en-US" sz="3200" i="1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38954" name="AutoShape 42"/>
          <p:cNvSpPr>
            <a:spLocks noChangeArrowheads="1"/>
          </p:cNvSpPr>
          <p:nvPr/>
        </p:nvSpPr>
        <p:spPr bwMode="auto">
          <a:xfrm>
            <a:off x="4649788" y="923925"/>
            <a:ext cx="4111625" cy="8286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45720" rIns="45720" anchor="ctr"/>
          <a:lstStyle/>
          <a:p>
            <a:r>
              <a:rPr lang="en-US">
                <a:solidFill>
                  <a:schemeClr val="accent2"/>
                </a:solidFill>
              </a:rPr>
              <a:t>Decorator intercepts 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calls to decoree</a:t>
            </a:r>
          </a:p>
        </p:txBody>
      </p:sp>
      <p:sp>
        <p:nvSpPr>
          <p:cNvPr id="38956" name="Text Box 44"/>
          <p:cNvSpPr txBox="1">
            <a:spLocks noChangeArrowheads="1"/>
          </p:cNvSpPr>
          <p:nvPr/>
        </p:nvSpPr>
        <p:spPr bwMode="auto">
          <a:xfrm>
            <a:off x="304800" y="2819400"/>
            <a:ext cx="2616200" cy="82232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Client deals with 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an </a:t>
            </a:r>
            <a:r>
              <a:rPr lang="en-US" i="1">
                <a:solidFill>
                  <a:srgbClr val="FF0000"/>
                </a:solidFill>
              </a:rPr>
              <a:t>abstract</a:t>
            </a:r>
            <a:r>
              <a:rPr lang="en-US">
                <a:solidFill>
                  <a:srgbClr val="FF0000"/>
                </a:solidFill>
              </a:rPr>
              <a:t> entity</a:t>
            </a:r>
          </a:p>
        </p:txBody>
      </p:sp>
      <p:grpSp>
        <p:nvGrpSpPr>
          <p:cNvPr id="38964" name="Group 52"/>
          <p:cNvGrpSpPr>
            <a:grpSpLocks/>
          </p:cNvGrpSpPr>
          <p:nvPr/>
        </p:nvGrpSpPr>
        <p:grpSpPr bwMode="auto">
          <a:xfrm>
            <a:off x="6724650" y="2667000"/>
            <a:ext cx="1428750" cy="1752600"/>
            <a:chOff x="4236" y="1680"/>
            <a:chExt cx="900" cy="1104"/>
          </a:xfrm>
        </p:grpSpPr>
        <p:cxnSp>
          <p:nvCxnSpPr>
            <p:cNvPr id="38938" name="AutoShape 26"/>
            <p:cNvCxnSpPr>
              <a:cxnSpLocks noChangeShapeType="1"/>
              <a:stCxn id="38962" idx="0"/>
              <a:endCxn id="38918" idx="3"/>
            </p:cNvCxnSpPr>
            <p:nvPr/>
          </p:nvCxnSpPr>
          <p:spPr bwMode="auto">
            <a:xfrm rot="5400000" flipH="1">
              <a:off x="4158" y="1758"/>
              <a:ext cx="960" cy="804"/>
            </a:xfrm>
            <a:prstGeom prst="bentConnector2">
              <a:avLst/>
            </a:prstGeom>
            <a:noFill/>
            <a:ln w="50800">
              <a:solidFill>
                <a:srgbClr val="FF0000"/>
              </a:solidFill>
              <a:miter lim="800000"/>
              <a:headEnd/>
              <a:tailEnd type="arrow" w="sm" len="sm"/>
            </a:ln>
            <a:effectLst/>
          </p:spPr>
        </p:cxnSp>
        <p:sp>
          <p:nvSpPr>
            <p:cNvPr id="38939" name="Text Box 27"/>
            <p:cNvSpPr txBox="1">
              <a:spLocks noChangeArrowheads="1"/>
            </p:cNvSpPr>
            <p:nvPr/>
          </p:nvSpPr>
          <p:spPr bwMode="auto">
            <a:xfrm>
              <a:off x="4320" y="1680"/>
              <a:ext cx="138" cy="231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ffectLst/>
          </p:spPr>
          <p:txBody>
            <a:bodyPr lIns="45720" rIns="45720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38962" name="Rectangle 50"/>
            <p:cNvSpPr>
              <a:spLocks noChangeArrowheads="1"/>
            </p:cNvSpPr>
            <p:nvPr/>
          </p:nvSpPr>
          <p:spPr bwMode="auto">
            <a:xfrm flipH="1">
              <a:off x="4944" y="2640"/>
              <a:ext cx="192" cy="144"/>
            </a:xfrm>
            <a:prstGeom prst="rect">
              <a:avLst/>
            </a:prstGeom>
            <a:solidFill>
              <a:srgbClr val="FF0000"/>
            </a:solidFill>
            <a:ln w="50800">
              <a:noFill/>
              <a:miter lim="800000"/>
              <a:headEnd/>
              <a:tailEnd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8969" name="Group 57"/>
          <p:cNvGrpSpPr>
            <a:grpSpLocks/>
          </p:cNvGrpSpPr>
          <p:nvPr/>
        </p:nvGrpSpPr>
        <p:grpSpPr bwMode="auto">
          <a:xfrm>
            <a:off x="5099050" y="3219450"/>
            <a:ext cx="3398838" cy="2247900"/>
            <a:chOff x="3212" y="2028"/>
            <a:chExt cx="2141" cy="1416"/>
          </a:xfrm>
        </p:grpSpPr>
        <p:sp>
          <p:nvSpPr>
            <p:cNvPr id="38932" name="Rectangle 20"/>
            <p:cNvSpPr>
              <a:spLocks noChangeArrowheads="1"/>
            </p:cNvSpPr>
            <p:nvPr/>
          </p:nvSpPr>
          <p:spPr bwMode="auto">
            <a:xfrm>
              <a:off x="3316" y="2580"/>
              <a:ext cx="2037" cy="864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/>
            <a:lstStyle/>
            <a:p>
              <a:pPr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Decorator</a:t>
              </a:r>
            </a:p>
          </p:txBody>
        </p:sp>
        <p:sp>
          <p:nvSpPr>
            <p:cNvPr id="38933" name="Line 21"/>
            <p:cNvSpPr>
              <a:spLocks noChangeShapeType="1"/>
            </p:cNvSpPr>
            <p:nvPr/>
          </p:nvSpPr>
          <p:spPr bwMode="auto">
            <a:xfrm>
              <a:off x="3295" y="2868"/>
              <a:ext cx="2037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38934" name="Text Box 22"/>
            <p:cNvSpPr txBox="1">
              <a:spLocks noChangeArrowheads="1"/>
            </p:cNvSpPr>
            <p:nvPr/>
          </p:nvSpPr>
          <p:spPr bwMode="auto">
            <a:xfrm>
              <a:off x="3268" y="3204"/>
              <a:ext cx="2000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1800">
                  <a:solidFill>
                    <a:schemeClr val="bg2"/>
                  </a:solidFill>
                </a:rPr>
                <a:t> + Object: method(Object x)</a:t>
              </a:r>
            </a:p>
          </p:txBody>
        </p:sp>
        <p:cxnSp>
          <p:nvCxnSpPr>
            <p:cNvPr id="38937" name="AutoShape 25"/>
            <p:cNvCxnSpPr>
              <a:cxnSpLocks noChangeShapeType="1"/>
              <a:stCxn id="38932" idx="0"/>
              <a:endCxn id="38918" idx="2"/>
            </p:cNvCxnSpPr>
            <p:nvPr/>
          </p:nvCxnSpPr>
          <p:spPr bwMode="auto">
            <a:xfrm rot="5400000" flipH="1">
              <a:off x="3504" y="1736"/>
              <a:ext cx="540" cy="1123"/>
            </a:xfrm>
            <a:prstGeom prst="bentConnector3">
              <a:avLst>
                <a:gd name="adj1" fmla="val 31111"/>
              </a:avLst>
            </a:prstGeom>
            <a:noFill/>
            <a:ln w="50800">
              <a:solidFill>
                <a:schemeClr val="tx2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38959" name="Line 47"/>
            <p:cNvSpPr>
              <a:spLocks noChangeShapeType="1"/>
            </p:cNvSpPr>
            <p:nvPr/>
          </p:nvSpPr>
          <p:spPr bwMode="auto">
            <a:xfrm>
              <a:off x="3316" y="3156"/>
              <a:ext cx="2037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</p:grpSp>
      <p:sp>
        <p:nvSpPr>
          <p:cNvPr id="38958" name="Text Box 46"/>
          <p:cNvSpPr txBox="1">
            <a:spLocks noChangeArrowheads="1"/>
          </p:cNvSpPr>
          <p:nvPr/>
        </p:nvSpPr>
        <p:spPr bwMode="auto">
          <a:xfrm>
            <a:off x="5334000" y="4648200"/>
            <a:ext cx="283845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800">
                <a:solidFill>
                  <a:srgbClr val="FF0000"/>
                </a:solidFill>
              </a:rPr>
              <a:t> - AComponent: decoree</a:t>
            </a:r>
          </a:p>
        </p:txBody>
      </p:sp>
      <p:grpSp>
        <p:nvGrpSpPr>
          <p:cNvPr id="38968" name="Group 56"/>
          <p:cNvGrpSpPr>
            <a:grpSpLocks/>
          </p:cNvGrpSpPr>
          <p:nvPr/>
        </p:nvGrpSpPr>
        <p:grpSpPr bwMode="auto">
          <a:xfrm>
            <a:off x="1143000" y="3505200"/>
            <a:ext cx="4114800" cy="1762125"/>
            <a:chOff x="720" y="2208"/>
            <a:chExt cx="2592" cy="1110"/>
          </a:xfrm>
        </p:grpSpPr>
        <p:sp>
          <p:nvSpPr>
            <p:cNvPr id="38966" name="AutoShape 54"/>
            <p:cNvSpPr>
              <a:spLocks noChangeArrowheads="1"/>
            </p:cNvSpPr>
            <p:nvPr/>
          </p:nvSpPr>
          <p:spPr bwMode="auto">
            <a:xfrm>
              <a:off x="720" y="2208"/>
              <a:ext cx="2385" cy="945"/>
            </a:xfrm>
            <a:prstGeom prst="foldedCorner">
              <a:avLst>
                <a:gd name="adj" fmla="val 12500"/>
              </a:avLst>
            </a:prstGeom>
            <a:solidFill>
              <a:srgbClr val="FFFF99"/>
            </a:solidFill>
            <a:ln w="50800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lIns="45720" rIns="45720" anchor="ctr">
              <a:spAutoFit/>
            </a:bodyPr>
            <a:lstStyle/>
            <a:p>
              <a:pPr algn="l"/>
              <a:r>
                <a:rPr lang="en-US" sz="2000">
                  <a:solidFill>
                    <a:srgbClr val="00CCFF"/>
                  </a:solidFill>
                </a:rPr>
                <a:t>// do additional processing</a:t>
              </a:r>
            </a:p>
            <a:p>
              <a:pPr algn="l"/>
              <a:r>
                <a:rPr lang="en-US" sz="2000">
                  <a:solidFill>
                    <a:schemeClr val="bg1"/>
                  </a:solidFill>
                </a:rPr>
                <a:t>Object y = decoree.method(x);</a:t>
              </a:r>
            </a:p>
            <a:p>
              <a:pPr algn="l"/>
              <a:r>
                <a:rPr lang="en-US" sz="2000">
                  <a:solidFill>
                    <a:srgbClr val="00CCFF"/>
                  </a:solidFill>
                </a:rPr>
                <a:t>// do more processing</a:t>
              </a:r>
            </a:p>
            <a:p>
              <a:pPr algn="l"/>
              <a:r>
                <a:rPr lang="en-US" sz="2000">
                  <a:solidFill>
                    <a:schemeClr val="bg1"/>
                  </a:solidFill>
                </a:rPr>
                <a:t>return y;</a:t>
              </a:r>
            </a:p>
          </p:txBody>
        </p:sp>
        <p:cxnSp>
          <p:nvCxnSpPr>
            <p:cNvPr id="38967" name="AutoShape 55"/>
            <p:cNvCxnSpPr>
              <a:cxnSpLocks noChangeShapeType="1"/>
              <a:stCxn id="38966" idx="3"/>
              <a:endCxn id="38934" idx="1"/>
            </p:cNvCxnSpPr>
            <p:nvPr/>
          </p:nvCxnSpPr>
          <p:spPr bwMode="auto">
            <a:xfrm>
              <a:off x="3121" y="2670"/>
              <a:ext cx="191" cy="648"/>
            </a:xfrm>
            <a:prstGeom prst="curvedConnector3">
              <a:avLst>
                <a:gd name="adj1" fmla="val 45551"/>
              </a:avLst>
            </a:prstGeom>
            <a:noFill/>
            <a:ln w="508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</p:spPr>
        </p:cxn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8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8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8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38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8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89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89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89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9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9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55" grpId="0" autoUpdateAnimBg="0"/>
      <p:bldP spid="38957" grpId="0" autoUpdateAnimBg="0"/>
      <p:bldP spid="38942" grpId="0" animBg="1" autoUpdateAnimBg="0"/>
      <p:bldP spid="38943" grpId="0" autoUpdateAnimBg="0"/>
      <p:bldP spid="38952" grpId="0" autoUpdateAnimBg="0"/>
      <p:bldP spid="38954" grpId="0" animBg="1" autoUpdateAnimBg="0"/>
      <p:bldP spid="38956" grpId="0" autoUpdateAnimBg="0"/>
      <p:bldP spid="3895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421688" cy="569913"/>
          </a:xfrm>
        </p:spPr>
        <p:txBody>
          <a:bodyPr/>
          <a:lstStyle/>
          <a:p>
            <a:r>
              <a:rPr lang="en-US" b="1">
                <a:solidFill>
                  <a:schemeClr val="tx2"/>
                </a:solidFill>
              </a:rPr>
              <a:t>Sorters</a:t>
            </a:r>
          </a:p>
        </p:txBody>
      </p:sp>
      <p:pic>
        <p:nvPicPr>
          <p:cNvPr id="17412" name="Picture 4" descr="sort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14400"/>
            <a:ext cx="7772400" cy="5715000"/>
          </a:xfrm>
          <a:prstGeom prst="rect">
            <a:avLst/>
          </a:prstGeom>
          <a:noFill/>
        </p:spPr>
      </p:pic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6400800" y="533400"/>
            <a:ext cx="1589088" cy="1720850"/>
          </a:xfrm>
          <a:prstGeom prst="wedgeRoundRectCallout">
            <a:avLst>
              <a:gd name="adj1" fmla="val -149102"/>
              <a:gd name="adj2" fmla="val -10333"/>
              <a:gd name="adj3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Abstract 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Template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Pattern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sorter</a:t>
            </a:r>
            <a:endParaRPr lang="en-US" i="1">
              <a:solidFill>
                <a:schemeClr val="accent2"/>
              </a:solidFill>
            </a:endParaRPr>
          </a:p>
        </p:txBody>
      </p:sp>
      <p:sp>
        <p:nvSpPr>
          <p:cNvPr id="17416" name="AutoShape 8"/>
          <p:cNvSpPr>
            <a:spLocks noChangeArrowheads="1"/>
          </p:cNvSpPr>
          <p:nvPr/>
        </p:nvSpPr>
        <p:spPr bwMode="auto">
          <a:xfrm>
            <a:off x="3382963" y="3355975"/>
            <a:ext cx="2849562" cy="1327150"/>
          </a:xfrm>
          <a:prstGeom prst="wedgeRoundRectCallout">
            <a:avLst>
              <a:gd name="adj1" fmla="val 72116"/>
              <a:gd name="adj2" fmla="val -135528"/>
              <a:gd name="adj3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rIns="45720" anchor="b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Sort using an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abstract ordering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strategy</a:t>
            </a:r>
          </a:p>
        </p:txBody>
      </p:sp>
      <p:grpSp>
        <p:nvGrpSpPr>
          <p:cNvPr id="17430" name="Group 22"/>
          <p:cNvGrpSpPr>
            <a:grpSpLocks/>
          </p:cNvGrpSpPr>
          <p:nvPr/>
        </p:nvGrpSpPr>
        <p:grpSpPr bwMode="auto">
          <a:xfrm>
            <a:off x="1792288" y="2165350"/>
            <a:ext cx="4456112" cy="3244850"/>
            <a:chOff x="1129" y="1364"/>
            <a:chExt cx="2807" cy="2044"/>
          </a:xfrm>
        </p:grpSpPr>
        <p:sp>
          <p:nvSpPr>
            <p:cNvPr id="17417" name="AutoShape 9"/>
            <p:cNvSpPr>
              <a:spLocks noChangeArrowheads="1"/>
            </p:cNvSpPr>
            <p:nvPr/>
          </p:nvSpPr>
          <p:spPr bwMode="auto">
            <a:xfrm>
              <a:off x="1129" y="1364"/>
              <a:ext cx="1835" cy="85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508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lIns="45720" rIns="45720" anchor="b">
              <a:spAutoFit/>
            </a:bodyPr>
            <a:lstStyle/>
            <a:p>
              <a:r>
                <a:rPr lang="en-US">
                  <a:solidFill>
                    <a:schemeClr val="accent2"/>
                  </a:solidFill>
                </a:rPr>
                <a:t>Concrete </a:t>
              </a:r>
              <a:br>
                <a:rPr lang="en-US">
                  <a:solidFill>
                    <a:schemeClr val="accent2"/>
                  </a:solidFill>
                </a:rPr>
              </a:br>
              <a:r>
                <a:rPr lang="en-US">
                  <a:solidFill>
                    <a:schemeClr val="accent2"/>
                  </a:solidFill>
                </a:rPr>
                <a:t>sorters implement</a:t>
              </a:r>
              <a:br>
                <a:rPr lang="en-US">
                  <a:solidFill>
                    <a:schemeClr val="accent2"/>
                  </a:solidFill>
                </a:rPr>
              </a:br>
              <a:r>
                <a:rPr lang="en-US">
                  <a:solidFill>
                    <a:schemeClr val="accent2"/>
                  </a:solidFill>
                </a:rPr>
                <a:t>split() &amp; join()</a:t>
              </a:r>
            </a:p>
          </p:txBody>
        </p:sp>
        <p:sp>
          <p:nvSpPr>
            <p:cNvPr id="17418" name="Line 10"/>
            <p:cNvSpPr>
              <a:spLocks noChangeShapeType="1"/>
            </p:cNvSpPr>
            <p:nvPr/>
          </p:nvSpPr>
          <p:spPr bwMode="auto">
            <a:xfrm flipH="1">
              <a:off x="1536" y="2208"/>
              <a:ext cx="432" cy="24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7419" name="Line 11"/>
            <p:cNvSpPr>
              <a:spLocks noChangeShapeType="1"/>
            </p:cNvSpPr>
            <p:nvPr/>
          </p:nvSpPr>
          <p:spPr bwMode="auto">
            <a:xfrm flipH="1">
              <a:off x="1632" y="2208"/>
              <a:ext cx="384" cy="72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7420" name="Line 12"/>
            <p:cNvSpPr>
              <a:spLocks noChangeShapeType="1"/>
            </p:cNvSpPr>
            <p:nvPr/>
          </p:nvSpPr>
          <p:spPr bwMode="auto">
            <a:xfrm flipH="1">
              <a:off x="1776" y="2208"/>
              <a:ext cx="288" cy="120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7421" name="Line 13"/>
            <p:cNvSpPr>
              <a:spLocks noChangeShapeType="1"/>
            </p:cNvSpPr>
            <p:nvPr/>
          </p:nvSpPr>
          <p:spPr bwMode="auto">
            <a:xfrm>
              <a:off x="2064" y="2208"/>
              <a:ext cx="432" cy="120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7422" name="Line 14"/>
            <p:cNvSpPr>
              <a:spLocks noChangeShapeType="1"/>
            </p:cNvSpPr>
            <p:nvPr/>
          </p:nvSpPr>
          <p:spPr bwMode="auto">
            <a:xfrm>
              <a:off x="2112" y="2208"/>
              <a:ext cx="720" cy="576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7423" name="Line 15"/>
            <p:cNvSpPr>
              <a:spLocks noChangeShapeType="1"/>
            </p:cNvSpPr>
            <p:nvPr/>
          </p:nvSpPr>
          <p:spPr bwMode="auto">
            <a:xfrm>
              <a:off x="2160" y="2208"/>
              <a:ext cx="1776" cy="52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</p:grpSp>
      <p:sp>
        <p:nvSpPr>
          <p:cNvPr id="17425" name="AutoShape 17"/>
          <p:cNvSpPr>
            <a:spLocks noChangeArrowheads="1"/>
          </p:cNvSpPr>
          <p:nvPr/>
        </p:nvSpPr>
        <p:spPr bwMode="auto">
          <a:xfrm>
            <a:off x="4645025" y="4513263"/>
            <a:ext cx="2133600" cy="1720850"/>
          </a:xfrm>
          <a:prstGeom prst="wedgeRoundRectCallout">
            <a:avLst>
              <a:gd name="adj1" fmla="val 52755"/>
              <a:gd name="adj2" fmla="val -91792"/>
              <a:gd name="adj3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rIns="45720" anchor="b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Decorated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 i="1">
                <a:solidFill>
                  <a:schemeClr val="accent2"/>
                </a:solidFill>
              </a:rPr>
              <a:t>ASorter</a:t>
            </a:r>
            <a:r>
              <a:rPr lang="en-US">
                <a:solidFill>
                  <a:schemeClr val="accent2"/>
                </a:solidFill>
              </a:rPr>
              <a:t/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for graphical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split &amp; join</a:t>
            </a:r>
          </a:p>
        </p:txBody>
      </p:sp>
      <p:sp>
        <p:nvSpPr>
          <p:cNvPr id="17427" name="AutoShape 19"/>
          <p:cNvSpPr>
            <a:spLocks noChangeArrowheads="1"/>
          </p:cNvSpPr>
          <p:nvPr/>
        </p:nvSpPr>
        <p:spPr bwMode="auto">
          <a:xfrm>
            <a:off x="457200" y="3352800"/>
            <a:ext cx="2722563" cy="933450"/>
          </a:xfrm>
          <a:prstGeom prst="wedgeRoundRectCallout">
            <a:avLst>
              <a:gd name="adj1" fmla="val 60671"/>
              <a:gd name="adj2" fmla="val -174491"/>
              <a:gd name="adj3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rIns="45720" anchor="b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Abstract objects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being sorted</a:t>
            </a:r>
          </a:p>
        </p:txBody>
      </p:sp>
      <p:sp>
        <p:nvSpPr>
          <p:cNvPr id="17428" name="AutoShape 20"/>
          <p:cNvSpPr>
            <a:spLocks noChangeArrowheads="1"/>
          </p:cNvSpPr>
          <p:nvPr/>
        </p:nvSpPr>
        <p:spPr bwMode="auto">
          <a:xfrm>
            <a:off x="-304800" y="3429000"/>
            <a:ext cx="6378575" cy="950913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45720" rIns="45720" anchor="b">
            <a:spAutoFit/>
          </a:bodyPr>
          <a:lstStyle/>
          <a:p>
            <a:r>
              <a:rPr lang="en-US" sz="2800" i="1">
                <a:solidFill>
                  <a:schemeClr val="accent2"/>
                </a:solidFill>
              </a:rPr>
              <a:t>“Decoratable”!</a:t>
            </a:r>
          </a:p>
        </p:txBody>
      </p:sp>
      <p:sp>
        <p:nvSpPr>
          <p:cNvPr id="17429" name="AutoShape 21"/>
          <p:cNvSpPr>
            <a:spLocks noChangeArrowheads="1"/>
          </p:cNvSpPr>
          <p:nvPr/>
        </p:nvSpPr>
        <p:spPr bwMode="auto">
          <a:xfrm>
            <a:off x="5638800" y="2514600"/>
            <a:ext cx="3341688" cy="130333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 i="1">
                <a:solidFill>
                  <a:schemeClr val="accent2"/>
                </a:solidFill>
              </a:rPr>
              <a:t>ASorter</a:t>
            </a:r>
            <a:r>
              <a:rPr lang="en-US" sz="2800">
                <a:solidFill>
                  <a:schemeClr val="accent2"/>
                </a:solidFill>
              </a:rPr>
              <a:t> uses the ordering strategy for comparisons</a:t>
            </a:r>
          </a:p>
        </p:txBody>
      </p:sp>
      <p:sp>
        <p:nvSpPr>
          <p:cNvPr id="17431" name="AutoShape 23"/>
          <p:cNvSpPr>
            <a:spLocks noChangeArrowheads="1"/>
          </p:cNvSpPr>
          <p:nvPr/>
        </p:nvSpPr>
        <p:spPr bwMode="auto">
          <a:xfrm>
            <a:off x="3276600" y="2590800"/>
            <a:ext cx="6378575" cy="950913"/>
          </a:xfrm>
          <a:prstGeom prst="star32">
            <a:avLst>
              <a:gd name="adj" fmla="val 37500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45720" rIns="45720" anchor="b">
            <a:spAutoFit/>
          </a:bodyPr>
          <a:lstStyle/>
          <a:p>
            <a:r>
              <a:rPr lang="en-US" sz="2800" i="1">
                <a:solidFill>
                  <a:schemeClr val="accent2"/>
                </a:solidFill>
              </a:rPr>
              <a:t>“Decoratable”!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 autoUpdateAnimBg="0"/>
      <p:bldP spid="17416" grpId="0" animBg="1" autoUpdateAnimBg="0"/>
      <p:bldP spid="17425" grpId="0" animBg="1" autoUpdateAnimBg="0"/>
      <p:bldP spid="17427" grpId="0" animBg="1" autoUpdateAnimBg="0"/>
      <p:bldP spid="17428" grpId="0" animBg="1" autoUpdateAnimBg="0"/>
      <p:bldP spid="17429" grpId="0" animBg="1" autoUpdateAnimBg="0"/>
      <p:bldP spid="17431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421688" cy="722313"/>
          </a:xfrm>
        </p:spPr>
        <p:txBody>
          <a:bodyPr/>
          <a:lstStyle/>
          <a:p>
            <a:r>
              <a:rPr lang="en-US" sz="4400" b="1">
                <a:solidFill>
                  <a:schemeClr val="tx2"/>
                </a:solidFill>
              </a:rPr>
              <a:t>GraphicSorter  Decorator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28600" y="1295400"/>
            <a:ext cx="71628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85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>
                <a:solidFill>
                  <a:srgbClr val="FFFF00"/>
                </a:solidFill>
              </a:rPr>
              <a:t>private ASorter sorter;</a:t>
            </a:r>
          </a:p>
          <a:p>
            <a:pPr algn="l">
              <a:lnSpc>
                <a:spcPct val="85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>
                <a:solidFill>
                  <a:srgbClr val="FFFF00"/>
                </a:solidFill>
              </a:rPr>
              <a:t>int split(Object[] A, int lo, int hi)  {</a:t>
            </a:r>
          </a:p>
          <a:p>
            <a:pPr algn="l">
              <a:lnSpc>
                <a:spcPct val="85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>
                <a:solidFill>
                  <a:srgbClr val="FFFF00"/>
                </a:solidFill>
              </a:rPr>
              <a:t>	int s = sorter.split(A, lo, hi); </a:t>
            </a:r>
          </a:p>
          <a:p>
            <a:pPr algn="l">
              <a:lnSpc>
                <a:spcPct val="85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>
                <a:solidFill>
                  <a:srgbClr val="FFFF00"/>
                </a:solidFill>
              </a:rPr>
              <a:t>	</a:t>
            </a:r>
            <a:r>
              <a:rPr lang="en-US">
                <a:solidFill>
                  <a:srgbClr val="00FFFF"/>
                </a:solidFill>
              </a:rPr>
              <a:t>// </a:t>
            </a:r>
            <a:r>
              <a:rPr lang="en-US" i="1">
                <a:solidFill>
                  <a:srgbClr val="00FFFF"/>
                </a:solidFill>
              </a:rPr>
              <a:t>recolor split sections and pause</a:t>
            </a:r>
          </a:p>
          <a:p>
            <a:pPr algn="l">
              <a:lnSpc>
                <a:spcPct val="85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>
                <a:solidFill>
                  <a:srgbClr val="FFFF00"/>
                </a:solidFill>
              </a:rPr>
              <a:t>	return s;</a:t>
            </a:r>
          </a:p>
          <a:p>
            <a:pPr algn="l">
              <a:lnSpc>
                <a:spcPct val="85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>
                <a:solidFill>
                  <a:srgbClr val="FFFF00"/>
                </a:solidFill>
              </a:rPr>
              <a:t> }</a:t>
            </a:r>
          </a:p>
          <a:p>
            <a:pPr algn="l">
              <a:lnSpc>
                <a:spcPct val="85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>
                <a:solidFill>
                  <a:srgbClr val="FFFF00"/>
                </a:solidFill>
              </a:rPr>
              <a:t>void join(Object[] A, int lo, int s, int hi)  { </a:t>
            </a:r>
          </a:p>
          <a:p>
            <a:pPr algn="l">
              <a:lnSpc>
                <a:spcPct val="85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>
                <a:solidFill>
                  <a:srgbClr val="FFFF00"/>
                </a:solidFill>
              </a:rPr>
              <a:t>	sorter.join(A, lo, s, hi);</a:t>
            </a:r>
          </a:p>
          <a:p>
            <a:pPr algn="l">
              <a:lnSpc>
                <a:spcPct val="85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>
                <a:solidFill>
                  <a:srgbClr val="FFFF00"/>
                </a:solidFill>
              </a:rPr>
              <a:t>	</a:t>
            </a:r>
            <a:r>
              <a:rPr lang="en-US">
                <a:solidFill>
                  <a:srgbClr val="00FFFF"/>
                </a:solidFill>
              </a:rPr>
              <a:t>// </a:t>
            </a:r>
            <a:r>
              <a:rPr lang="en-US" i="1">
                <a:solidFill>
                  <a:srgbClr val="00FFFF"/>
                </a:solidFill>
              </a:rPr>
              <a:t>recolor joined sections and pause</a:t>
            </a:r>
            <a:r>
              <a:rPr lang="en-US">
                <a:solidFill>
                  <a:srgbClr val="FFFF00"/>
                </a:solidFill>
              </a:rPr>
              <a:t>	</a:t>
            </a:r>
          </a:p>
          <a:p>
            <a:pPr algn="l">
              <a:lnSpc>
                <a:spcPct val="85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>
                <a:solidFill>
                  <a:srgbClr val="FFFF00"/>
                </a:solidFill>
              </a:rPr>
              <a:t>}</a:t>
            </a:r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4692650" y="990600"/>
            <a:ext cx="1743075" cy="512763"/>
          </a:xfrm>
          <a:prstGeom prst="wedgeRoundRectCallout">
            <a:avLst>
              <a:gd name="adj1" fmla="val -131954"/>
              <a:gd name="adj2" fmla="val 50190"/>
              <a:gd name="adj3" fmla="val 16667"/>
            </a:avLst>
          </a:prstGeom>
          <a:solidFill>
            <a:schemeClr val="accent1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tIns="46038" rIns="45720" bIns="46038">
            <a:spAutoFit/>
          </a:bodyPr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/>
              <a:t>Decoree.</a:t>
            </a:r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6392863" y="1600200"/>
            <a:ext cx="2554287" cy="904875"/>
          </a:xfrm>
          <a:prstGeom prst="wedgeRoundRectCallout">
            <a:avLst>
              <a:gd name="adj1" fmla="val -99500"/>
              <a:gd name="adj2" fmla="val 44384"/>
              <a:gd name="adj3" fmla="val 16667"/>
            </a:avLst>
          </a:prstGeom>
          <a:solidFill>
            <a:schemeClr val="accent1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tIns="46038" rIns="45720" bIns="46038">
            <a:spAutoFit/>
          </a:bodyPr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/>
              <a:t>Delegation to</a:t>
            </a:r>
            <a:br>
              <a:rPr lang="en-US" sz="2800"/>
            </a:br>
            <a:r>
              <a:rPr lang="en-US" sz="2800"/>
              <a:t>the decoree.</a:t>
            </a:r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6621463" y="2743200"/>
            <a:ext cx="2189162" cy="904875"/>
          </a:xfrm>
          <a:prstGeom prst="wedgeRoundRectCallout">
            <a:avLst>
              <a:gd name="adj1" fmla="val -71523"/>
              <a:gd name="adj2" fmla="val -22282"/>
              <a:gd name="adj3" fmla="val 16667"/>
            </a:avLst>
          </a:prstGeom>
          <a:solidFill>
            <a:schemeClr val="accent1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tIns="46038" rIns="45720" bIns="46038">
            <a:spAutoFit/>
          </a:bodyPr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/>
              <a:t>Graphics</a:t>
            </a:r>
            <a:br>
              <a:rPr lang="en-US" sz="2800"/>
            </a:br>
            <a:r>
              <a:rPr lang="en-US" sz="2800"/>
              <a:t>decoration.</a:t>
            </a:r>
          </a:p>
        </p:txBody>
      </p:sp>
      <p:sp>
        <p:nvSpPr>
          <p:cNvPr id="20488" name="AutoShape 8"/>
          <p:cNvSpPr>
            <a:spLocks noChangeArrowheads="1"/>
          </p:cNvSpPr>
          <p:nvPr/>
        </p:nvSpPr>
        <p:spPr bwMode="auto">
          <a:xfrm>
            <a:off x="6172200" y="4114800"/>
            <a:ext cx="2667000" cy="904875"/>
          </a:xfrm>
          <a:prstGeom prst="wedgeRoundRectCallout">
            <a:avLst>
              <a:gd name="adj1" fmla="val -108273"/>
              <a:gd name="adj2" fmla="val 46491"/>
              <a:gd name="adj3" fmla="val 16667"/>
            </a:avLst>
          </a:prstGeom>
          <a:solidFill>
            <a:schemeClr val="accent1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45720" tIns="46038" rIns="45720" bIns="46038">
            <a:spAutoFit/>
          </a:bodyPr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/>
              <a:t>Delegation to</a:t>
            </a:r>
            <a:br>
              <a:rPr lang="en-US" sz="2800"/>
            </a:br>
            <a:r>
              <a:rPr lang="en-US" sz="2800"/>
              <a:t>the decoree.</a:t>
            </a:r>
          </a:p>
        </p:txBody>
      </p:sp>
      <p:sp>
        <p:nvSpPr>
          <p:cNvPr id="20489" name="AutoShape 9"/>
          <p:cNvSpPr>
            <a:spLocks noChangeArrowheads="1"/>
          </p:cNvSpPr>
          <p:nvPr/>
        </p:nvSpPr>
        <p:spPr bwMode="auto">
          <a:xfrm>
            <a:off x="6773863" y="5562600"/>
            <a:ext cx="2189162" cy="904875"/>
          </a:xfrm>
          <a:prstGeom prst="wedgeRoundRectCallout">
            <a:avLst>
              <a:gd name="adj1" fmla="val -81616"/>
              <a:gd name="adj2" fmla="val -46315"/>
              <a:gd name="adj3" fmla="val 16667"/>
            </a:avLst>
          </a:prstGeom>
          <a:solidFill>
            <a:schemeClr val="accent1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tIns="46038" rIns="45720" bIns="46038">
            <a:spAutoFit/>
          </a:bodyPr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/>
              <a:t>Graphics</a:t>
            </a:r>
            <a:br>
              <a:rPr lang="en-US" sz="2800"/>
            </a:br>
            <a:r>
              <a:rPr lang="en-US" sz="2800"/>
              <a:t>decoration.</a:t>
            </a:r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3048000" y="3276600"/>
            <a:ext cx="3581400" cy="904875"/>
          </a:xfrm>
          <a:prstGeom prst="wedgeRoundRectCallout">
            <a:avLst>
              <a:gd name="adj1" fmla="val -64009"/>
              <a:gd name="adj2" fmla="val -24051"/>
              <a:gd name="adj3" fmla="val 16667"/>
            </a:avLst>
          </a:prstGeom>
          <a:solidFill>
            <a:schemeClr val="accent1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45720" tIns="46038" rIns="45720" bIns="46038">
            <a:spAutoFit/>
          </a:bodyPr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/>
              <a:t>Identical behavior</a:t>
            </a:r>
            <a:br>
              <a:rPr lang="en-US" sz="2800"/>
            </a:br>
            <a:r>
              <a:rPr lang="en-US" sz="2800"/>
              <a:t>as the decoree.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 autoUpdateAnimBg="0"/>
      <p:bldP spid="20486" grpId="0" animBg="1" autoUpdateAnimBg="0"/>
      <p:bldP spid="20487" grpId="0" animBg="1" autoUpdateAnimBg="0"/>
      <p:bldP spid="20488" grpId="0" animBg="1" autoUpdateAnimBg="0"/>
      <p:bldP spid="20489" grpId="0" animBg="1" autoUpdateAnimBg="0"/>
      <p:bldP spid="20490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7" name="Picture 7" descr="compar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838200"/>
            <a:ext cx="7086600" cy="5689600"/>
          </a:xfrm>
          <a:prstGeom prst="rect">
            <a:avLst/>
          </a:prstGeom>
          <a:noFill/>
        </p:spPr>
      </p:pic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6329363" y="184150"/>
            <a:ext cx="2006600" cy="1327150"/>
          </a:xfrm>
          <a:prstGeom prst="wedgeRoundRectCallout">
            <a:avLst>
              <a:gd name="adj1" fmla="val -109417"/>
              <a:gd name="adj2" fmla="val 35407"/>
              <a:gd name="adj3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Abstract 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comparison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operator</a:t>
            </a:r>
            <a:endParaRPr lang="en-US" i="1">
              <a:solidFill>
                <a:schemeClr val="accent2"/>
              </a:solidFill>
            </a:endParaRP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6951663" y="2133600"/>
            <a:ext cx="2192337" cy="1720850"/>
          </a:xfrm>
          <a:prstGeom prst="wedgeRoundRectCallout">
            <a:avLst>
              <a:gd name="adj1" fmla="val -90042"/>
              <a:gd name="adj2" fmla="val 65315"/>
              <a:gd name="adj3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Decorated</a:t>
            </a:r>
          </a:p>
          <a:p>
            <a:r>
              <a:rPr lang="en-US" i="1">
                <a:solidFill>
                  <a:schemeClr val="accent2"/>
                </a:solidFill>
              </a:rPr>
              <a:t>AOrder</a:t>
            </a:r>
          </a:p>
          <a:p>
            <a:r>
              <a:rPr lang="en-US">
                <a:solidFill>
                  <a:schemeClr val="accent2"/>
                </a:solidFill>
              </a:rPr>
              <a:t>to count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comparisons</a:t>
            </a:r>
            <a:endParaRPr lang="en-US" i="1">
              <a:solidFill>
                <a:schemeClr val="accent2"/>
              </a:solidFill>
            </a:endParaRP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-17463" y="1222375"/>
            <a:ext cx="2281238" cy="2114550"/>
          </a:xfrm>
          <a:prstGeom prst="wedgeRoundRectCallout">
            <a:avLst>
              <a:gd name="adj1" fmla="val 90917"/>
              <a:gd name="adj2" fmla="val 82583"/>
              <a:gd name="adj3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Decorated</a:t>
            </a:r>
          </a:p>
          <a:p>
            <a:r>
              <a:rPr lang="en-US" i="1">
                <a:solidFill>
                  <a:schemeClr val="accent2"/>
                </a:solidFill>
              </a:rPr>
              <a:t>AOrder</a:t>
            </a:r>
          </a:p>
          <a:p>
            <a:r>
              <a:rPr lang="en-US">
                <a:solidFill>
                  <a:schemeClr val="accent2"/>
                </a:solidFill>
              </a:rPr>
              <a:t>to graphically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show 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comparisons</a:t>
            </a:r>
            <a:endParaRPr lang="en-US" i="1">
              <a:solidFill>
                <a:schemeClr val="accent2"/>
              </a:solidFill>
            </a:endParaRPr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319088" y="3675063"/>
            <a:ext cx="1755775" cy="1720850"/>
          </a:xfrm>
          <a:prstGeom prst="wedgeRoundRectCallout">
            <a:avLst>
              <a:gd name="adj1" fmla="val 91139"/>
              <a:gd name="adj2" fmla="val 55995"/>
              <a:gd name="adj3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Decorated</a:t>
            </a:r>
          </a:p>
          <a:p>
            <a:r>
              <a:rPr lang="en-US" i="1">
                <a:solidFill>
                  <a:schemeClr val="accent2"/>
                </a:solidFill>
              </a:rPr>
              <a:t>AOrder</a:t>
            </a:r>
          </a:p>
          <a:p>
            <a:r>
              <a:rPr lang="en-US">
                <a:solidFill>
                  <a:schemeClr val="accent2"/>
                </a:solidFill>
              </a:rPr>
              <a:t>to reverse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sort order</a:t>
            </a:r>
            <a:endParaRPr lang="en-US" i="1">
              <a:solidFill>
                <a:schemeClr val="accent2"/>
              </a:solidFill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6629400" cy="609600"/>
          </a:xfrm>
        </p:spPr>
        <p:txBody>
          <a:bodyPr/>
          <a:lstStyle/>
          <a:p>
            <a:r>
              <a:rPr lang="en-US" sz="4400" b="1">
                <a:solidFill>
                  <a:schemeClr val="tx2"/>
                </a:solidFill>
              </a:rPr>
              <a:t>Comparison Strategies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 autoUpdateAnimBg="0"/>
      <p:bldP spid="15365" grpId="0" animBg="1" autoUpdateAnimBg="0"/>
      <p:bldP spid="15366" grpId="0" animBg="1" autoUpdateAnimBg="0"/>
      <p:bldP spid="15368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4800" b="1">
                <a:solidFill>
                  <a:schemeClr val="tx2"/>
                </a:solidFill>
              </a:rPr>
              <a:t>What is </a:t>
            </a:r>
            <a:r>
              <a:rPr lang="en-US" sz="4400" b="1">
                <a:solidFill>
                  <a:schemeClr val="tx2"/>
                </a:solidFill>
              </a:rPr>
              <a:t>Sorting</a:t>
            </a:r>
            <a:r>
              <a:rPr lang="en-US" sz="4800" b="1">
                <a:solidFill>
                  <a:schemeClr val="tx2"/>
                </a:solidFill>
              </a:rPr>
              <a:t> Anyway?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574925"/>
            <a:ext cx="8001000" cy="3416300"/>
          </a:xfrm>
          <a:noFill/>
          <a:ln/>
        </p:spPr>
        <p:txBody>
          <a:bodyPr/>
          <a:lstStyle/>
          <a:p>
            <a:endParaRPr lang="en-US" sz="3200" b="1" i="1" dirty="0">
              <a:solidFill>
                <a:srgbClr val="00FFFF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800" b="1" dirty="0"/>
              <a:t>Some concrete examples</a:t>
            </a:r>
            <a:r>
              <a:rPr lang="en-US" sz="2800" b="1" dirty="0">
                <a:hlinkClick r:id="rId3" action="ppaction://program"/>
              </a:rPr>
              <a:t>:</a:t>
            </a:r>
          </a:p>
          <a:p>
            <a:r>
              <a:rPr lang="en-US" sz="2800" b="1" dirty="0">
                <a:hlinkClick r:id="rId4" action="ppaction://program"/>
              </a:rPr>
              <a:t> Selection sort</a:t>
            </a:r>
            <a:endParaRPr lang="en-US" sz="2800" b="1" dirty="0">
              <a:hlinkClick r:id="rId5" action="ppaction://program"/>
            </a:endParaRPr>
          </a:p>
          <a:p>
            <a:r>
              <a:rPr lang="en-US" sz="2800" b="1" dirty="0">
                <a:hlinkClick r:id="rId6" action="ppaction://program"/>
              </a:rPr>
              <a:t> Insertion </a:t>
            </a:r>
            <a:r>
              <a:rPr lang="en-US" sz="2800" b="1" dirty="0" smtClean="0">
                <a:hlinkClick r:id="rId6" action="ppaction://program"/>
              </a:rPr>
              <a:t>sort</a:t>
            </a:r>
            <a:endParaRPr lang="en-US" sz="2800" b="1" dirty="0" smtClean="0"/>
          </a:p>
          <a:p>
            <a:endParaRPr lang="en-US" sz="2800" b="1" dirty="0"/>
          </a:p>
          <a:p>
            <a:r>
              <a:rPr lang="en-US" sz="2800" b="1" i="1" dirty="0" smtClean="0">
                <a:solidFill>
                  <a:srgbClr val="00FFFF"/>
                </a:solidFill>
              </a:rPr>
              <a:t>Can We Abstract All Sorting Processes?</a:t>
            </a:r>
          </a:p>
          <a:p>
            <a:endParaRPr lang="en-US" sz="28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421688" cy="762000"/>
          </a:xfrm>
        </p:spPr>
        <p:txBody>
          <a:bodyPr/>
          <a:lstStyle/>
          <a:p>
            <a:r>
              <a:rPr lang="en-US" sz="4400" b="1">
                <a:solidFill>
                  <a:schemeClr val="tx2"/>
                </a:solidFill>
              </a:rPr>
              <a:t>Sortable Integers</a:t>
            </a:r>
          </a:p>
        </p:txBody>
      </p:sp>
      <p:pic>
        <p:nvPicPr>
          <p:cNvPr id="14339" name="Picture 3" descr="sortab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762000"/>
            <a:ext cx="8153400" cy="5753100"/>
          </a:xfrm>
          <a:prstGeom prst="rect">
            <a:avLst/>
          </a:prstGeom>
          <a:noFill/>
        </p:spPr>
      </p:pic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762000" y="1219200"/>
            <a:ext cx="2574925" cy="933450"/>
          </a:xfrm>
          <a:prstGeom prst="wedgeRoundRectCallout">
            <a:avLst>
              <a:gd name="adj1" fmla="val 41120"/>
              <a:gd name="adj2" fmla="val 106972"/>
              <a:gd name="adj3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Concrete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implementation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6961188" y="198438"/>
            <a:ext cx="1570037" cy="933450"/>
          </a:xfrm>
          <a:prstGeom prst="wedgeRoundRectCallout">
            <a:avLst>
              <a:gd name="adj1" fmla="val -147977"/>
              <a:gd name="adj2" fmla="val 24148"/>
              <a:gd name="adj3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Abstract 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class</a:t>
            </a:r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1676400" y="1752600"/>
            <a:ext cx="1846263" cy="1720850"/>
          </a:xfrm>
          <a:prstGeom prst="wedgeRoundRectCallout">
            <a:avLst>
              <a:gd name="adj1" fmla="val 148194"/>
              <a:gd name="adj2" fmla="val 16236"/>
              <a:gd name="adj3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Decorated 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 i="1">
                <a:solidFill>
                  <a:schemeClr val="accent2"/>
                </a:solidFill>
              </a:rPr>
              <a:t>AInteger</a:t>
            </a:r>
            <a:br>
              <a:rPr lang="en-US" i="1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to count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accesses</a:t>
            </a:r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2362200" y="2057400"/>
            <a:ext cx="3910013" cy="1327150"/>
          </a:xfrm>
          <a:prstGeom prst="wedgeRoundRectCallout">
            <a:avLst>
              <a:gd name="adj1" fmla="val 25111"/>
              <a:gd name="adj2" fmla="val 204546"/>
              <a:gd name="adj3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IColoredObject adapter 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+ </a:t>
            </a:r>
            <a:r>
              <a:rPr lang="en-US" i="1">
                <a:solidFill>
                  <a:schemeClr val="accent2"/>
                </a:solidFill>
              </a:rPr>
              <a:t>AInteger</a:t>
            </a:r>
            <a:r>
              <a:rPr lang="en-US">
                <a:solidFill>
                  <a:schemeClr val="accent2"/>
                </a:solidFill>
              </a:rPr>
              <a:t> decorator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for graphics</a:t>
            </a:r>
            <a:endParaRPr lang="en-US" i="1">
              <a:solidFill>
                <a:schemeClr val="accent2"/>
              </a:solidFill>
            </a:endParaRPr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7019925" y="1146175"/>
            <a:ext cx="2006600" cy="2114550"/>
          </a:xfrm>
          <a:prstGeom prst="wedgeRoundRectCallout">
            <a:avLst>
              <a:gd name="adj1" fmla="val -97389"/>
              <a:gd name="adj2" fmla="val -35583"/>
              <a:gd name="adj3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Factory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method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for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comparison</a:t>
            </a:r>
          </a:p>
          <a:p>
            <a:r>
              <a:rPr lang="en-US">
                <a:solidFill>
                  <a:schemeClr val="accent2"/>
                </a:solidFill>
              </a:rPr>
              <a:t>strategy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 autoUpdateAnimBg="0"/>
      <p:bldP spid="14342" grpId="0" animBg="1" autoUpdateAnimBg="0"/>
      <p:bldP spid="14343" grpId="0" animBg="1" autoUpdateAnimBg="0"/>
      <p:bldP spid="14344" grpId="0" animBg="1" autoUpdateAnimBg="0"/>
      <p:bldP spid="14345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-76200"/>
            <a:ext cx="8421688" cy="784225"/>
          </a:xfrm>
          <a:noFill/>
          <a:ln/>
        </p:spPr>
        <p:txBody>
          <a:bodyPr/>
          <a:lstStyle/>
          <a:p>
            <a:r>
              <a:rPr lang="en-US" sz="4400" b="1" dirty="0">
                <a:solidFill>
                  <a:schemeClr val="tx2"/>
                </a:solidFill>
              </a:rPr>
              <a:t>B</a:t>
            </a:r>
            <a:r>
              <a:rPr lang="en-US" sz="4400" b="1" dirty="0" smtClean="0">
                <a:solidFill>
                  <a:schemeClr val="tx2"/>
                </a:solidFill>
              </a:rPr>
              <a:t>eyond </a:t>
            </a:r>
            <a:r>
              <a:rPr lang="en-US" sz="4400" b="1" dirty="0">
                <a:solidFill>
                  <a:schemeClr val="tx2"/>
                </a:solidFill>
              </a:rPr>
              <a:t>sorting…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295400" y="2514600"/>
            <a:ext cx="640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Abstraction unifies and simplifies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04800" y="2514600"/>
            <a:ext cx="883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/>
              <a:t>Instead of disparate and complex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57200" y="3276600"/>
            <a:ext cx="830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Abstraction enables flexibility and extensibility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600200" y="3276600"/>
            <a:ext cx="61198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/>
              <a:t>Instead of rigidity and limitedness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12750" y="1339850"/>
            <a:ext cx="8235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>
                <a:solidFill>
                  <a:srgbClr val="FF0000"/>
                </a:solidFill>
              </a:rPr>
              <a:t>Design Patterns Express Abstraction</a:t>
            </a:r>
          </a:p>
        </p:txBody>
      </p:sp>
      <p:sp>
        <p:nvSpPr>
          <p:cNvPr id="10253" name="AutoShape 13"/>
          <p:cNvSpPr>
            <a:spLocks noChangeArrowheads="1"/>
          </p:cNvSpPr>
          <p:nvPr/>
        </p:nvSpPr>
        <p:spPr bwMode="auto">
          <a:xfrm>
            <a:off x="1066800" y="3962400"/>
            <a:ext cx="6705600" cy="2438400"/>
          </a:xfrm>
          <a:prstGeom prst="star16">
            <a:avLst>
              <a:gd name="adj" fmla="val 37500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dirty="0">
                <a:solidFill>
                  <a:srgbClr val="0000FF"/>
                </a:solidFill>
                <a:latin typeface="Matura MT Script Capitals" pitchFamily="66" charset="0"/>
              </a:rPr>
              <a:t/>
            </a:r>
            <a:br>
              <a:rPr lang="en-US" sz="3600" dirty="0">
                <a:solidFill>
                  <a:srgbClr val="0000FF"/>
                </a:solidFill>
                <a:latin typeface="Matura MT Script Capitals" pitchFamily="66" charset="0"/>
              </a:rPr>
            </a:br>
            <a:r>
              <a:rPr lang="en-US" sz="3600" dirty="0">
                <a:solidFill>
                  <a:srgbClr val="0000FF"/>
                </a:solidFill>
                <a:latin typeface="Matura MT Script Capitals" pitchFamily="66" charset="0"/>
              </a:rPr>
              <a:t>Change the way </a:t>
            </a:r>
            <a:br>
              <a:rPr lang="en-US" sz="3600" dirty="0">
                <a:solidFill>
                  <a:srgbClr val="0000FF"/>
                </a:solidFill>
                <a:latin typeface="Matura MT Script Capitals" pitchFamily="66" charset="0"/>
              </a:rPr>
            </a:br>
            <a:r>
              <a:rPr lang="en-US" sz="3600" dirty="0" smtClean="0">
                <a:solidFill>
                  <a:srgbClr val="0000FF"/>
                </a:solidFill>
                <a:latin typeface="Matura MT Script Capitals" pitchFamily="66" charset="0"/>
              </a:rPr>
              <a:t>we </a:t>
            </a:r>
            <a:r>
              <a:rPr lang="en-US" sz="3600" dirty="0">
                <a:solidFill>
                  <a:srgbClr val="0000FF"/>
                </a:solidFill>
                <a:latin typeface="Matura MT Script Capitals" pitchFamily="66" charset="0"/>
              </a:rPr>
              <a:t>think!</a:t>
            </a:r>
          </a:p>
          <a:p>
            <a:endParaRPr lang="en-US" sz="3600" dirty="0">
              <a:solidFill>
                <a:srgbClr val="0000FF"/>
              </a:solidFill>
              <a:latin typeface="Matura MT Script Capitals" pitchFamily="66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utoUpdateAnimBg="0"/>
      <p:bldP spid="10247" grpId="0" autoUpdateAnimBg="0"/>
      <p:bldP spid="10248" grpId="0" autoUpdateAnimBg="0"/>
      <p:bldP spid="10249" grpId="0" autoUpdateAnimBg="0"/>
      <p:bldP spid="10252" grpId="0" autoUpdateAnimBg="0"/>
      <p:bldP spid="10253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00200"/>
            <a:ext cx="9144000" cy="2003425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chemeClr val="tx2"/>
                </a:solidFill>
              </a:rPr>
              <a:t>Download the paper!</a:t>
            </a:r>
            <a:br>
              <a:rPr lang="en-US" sz="4400" b="1" dirty="0">
                <a:solidFill>
                  <a:schemeClr val="tx2"/>
                </a:solidFill>
              </a:rPr>
            </a:br>
            <a:r>
              <a:rPr lang="en-US" sz="4400" b="1" dirty="0">
                <a:solidFill>
                  <a:schemeClr val="tx2"/>
                </a:solidFill>
              </a:rPr>
              <a:t/>
            </a:r>
            <a:br>
              <a:rPr lang="en-US" sz="4400" b="1" dirty="0">
                <a:solidFill>
                  <a:schemeClr val="tx2"/>
                </a:solidFill>
              </a:rPr>
            </a:br>
            <a:r>
              <a:rPr lang="en-US" sz="3600" b="1" dirty="0">
                <a:solidFill>
                  <a:schemeClr val="tx2"/>
                </a:solidFill>
                <a:hlinkClick r:id="rId2"/>
              </a:rPr>
              <a:t>http://</a:t>
            </a:r>
            <a:r>
              <a:rPr lang="en-US" sz="3600" b="1" dirty="0" smtClean="0">
                <a:solidFill>
                  <a:schemeClr val="tx2"/>
                </a:solidFill>
                <a:hlinkClick r:id="rId2"/>
              </a:rPr>
              <a:t>exciton.cs.rice.edu/research/SIGCSE01</a:t>
            </a:r>
            <a:r>
              <a:rPr lang="en-US" sz="3600" b="1" dirty="0">
                <a:solidFill>
                  <a:schemeClr val="tx2"/>
                </a:solidFill>
                <a:hlinkClick r:id="rId2"/>
              </a:rPr>
              <a:t/>
            </a:r>
            <a:br>
              <a:rPr lang="en-US" sz="3600" b="1" dirty="0">
                <a:solidFill>
                  <a:schemeClr val="tx2"/>
                </a:solidFill>
                <a:hlinkClick r:id="rId2"/>
              </a:rPr>
            </a:br>
            <a:endParaRPr lang="en-US" sz="4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8421688" cy="1241425"/>
          </a:xfrm>
          <a:noFill/>
          <a:ln/>
        </p:spPr>
        <p:txBody>
          <a:bodyPr/>
          <a:lstStyle/>
          <a:p>
            <a:r>
              <a:rPr lang="en-US" sz="4400" b="1">
                <a:solidFill>
                  <a:schemeClr val="tx2"/>
                </a:solidFill>
              </a:rPr>
              <a:t>Merritt’s Thesis for Sorting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839200" cy="3276600"/>
          </a:xfrm>
          <a:noFill/>
          <a:ln/>
        </p:spPr>
        <p:txBody>
          <a:bodyPr/>
          <a:lstStyle/>
          <a:p>
            <a:r>
              <a:rPr lang="en-US" sz="2800" b="1"/>
              <a:t>All comparison-based sorting can be viewed as “Divide and Conquer” algorithms.</a:t>
            </a:r>
          </a:p>
          <a:p>
            <a:r>
              <a:rPr lang="en-US" sz="2800" b="1"/>
              <a:t>Sort a pile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/>
              <a:t>Split the pile into smaller piles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/>
              <a:t>Sort each the smaller piles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/>
              <a:t>Join the sorted smaller piles into sorted pile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85" name="Group 81"/>
          <p:cNvGrpSpPr>
            <a:grpSpLocks/>
          </p:cNvGrpSpPr>
          <p:nvPr/>
        </p:nvGrpSpPr>
        <p:grpSpPr bwMode="auto">
          <a:xfrm>
            <a:off x="152400" y="152400"/>
            <a:ext cx="5562600" cy="6553200"/>
            <a:chOff x="96" y="96"/>
            <a:chExt cx="3504" cy="4128"/>
          </a:xfrm>
        </p:grpSpPr>
        <p:sp>
          <p:nvSpPr>
            <p:cNvPr id="21584" name="Rectangle 80"/>
            <p:cNvSpPr>
              <a:spLocks noChangeArrowheads="1"/>
            </p:cNvSpPr>
            <p:nvPr/>
          </p:nvSpPr>
          <p:spPr bwMode="auto">
            <a:xfrm>
              <a:off x="96" y="96"/>
              <a:ext cx="3456" cy="412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21509" name="AutoShape 5"/>
            <p:cNvSpPr>
              <a:spLocks noChangeAspect="1" noChangeArrowheads="1"/>
            </p:cNvSpPr>
            <p:nvPr/>
          </p:nvSpPr>
          <p:spPr bwMode="auto">
            <a:xfrm>
              <a:off x="228" y="379"/>
              <a:ext cx="3194" cy="3217"/>
            </a:xfrm>
            <a:prstGeom prst="roundRect">
              <a:avLst>
                <a:gd name="adj" fmla="val 9028"/>
              </a:avLst>
            </a:prstGeom>
            <a:noFill/>
            <a:ln w="25400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 algn="l"/>
              <a:endParaRPr kumimoji="0" lang="en-US" sz="1200" b="0">
                <a:latin typeface="Times New Roman" charset="0"/>
              </a:endParaRPr>
            </a:p>
          </p:txBody>
        </p:sp>
        <p:sp>
          <p:nvSpPr>
            <p:cNvPr id="21510" name="Rectangle 6"/>
            <p:cNvSpPr>
              <a:spLocks noChangeAspect="1" noChangeArrowheads="1"/>
            </p:cNvSpPr>
            <p:nvPr/>
          </p:nvSpPr>
          <p:spPr bwMode="auto">
            <a:xfrm>
              <a:off x="956" y="144"/>
              <a:ext cx="910" cy="192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0" bIns="0"/>
            <a:lstStyle/>
            <a:p>
              <a:r>
                <a:rPr kumimoji="0" lang="en-US" sz="2000">
                  <a:solidFill>
                    <a:srgbClr val="FF0000"/>
                  </a:solidFill>
                  <a:latin typeface="Times New Roman" charset="0"/>
                </a:rPr>
                <a:t>Unsorted</a:t>
              </a:r>
            </a:p>
          </p:txBody>
        </p:sp>
        <p:sp>
          <p:nvSpPr>
            <p:cNvPr id="21511" name="Rectangle 7"/>
            <p:cNvSpPr>
              <a:spLocks noChangeAspect="1" noChangeArrowheads="1"/>
            </p:cNvSpPr>
            <p:nvPr/>
          </p:nvSpPr>
          <p:spPr bwMode="auto">
            <a:xfrm>
              <a:off x="1702" y="536"/>
              <a:ext cx="650" cy="157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2" name="Rectangle 8"/>
            <p:cNvSpPr>
              <a:spLocks noChangeAspect="1" noChangeArrowheads="1"/>
            </p:cNvSpPr>
            <p:nvPr/>
          </p:nvSpPr>
          <p:spPr bwMode="auto">
            <a:xfrm>
              <a:off x="555" y="536"/>
              <a:ext cx="328" cy="157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3" name="Rectangle 9"/>
            <p:cNvSpPr>
              <a:spLocks noChangeAspect="1" noChangeArrowheads="1"/>
            </p:cNvSpPr>
            <p:nvPr/>
          </p:nvSpPr>
          <p:spPr bwMode="auto">
            <a:xfrm>
              <a:off x="392" y="928"/>
              <a:ext cx="163" cy="157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4" name="Rectangle 10"/>
            <p:cNvSpPr>
              <a:spLocks noChangeAspect="1" noChangeArrowheads="1"/>
            </p:cNvSpPr>
            <p:nvPr/>
          </p:nvSpPr>
          <p:spPr bwMode="auto">
            <a:xfrm>
              <a:off x="883" y="928"/>
              <a:ext cx="164" cy="157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5" name="Rectangle 11"/>
            <p:cNvSpPr>
              <a:spLocks noChangeAspect="1" noChangeArrowheads="1"/>
            </p:cNvSpPr>
            <p:nvPr/>
          </p:nvSpPr>
          <p:spPr bwMode="auto">
            <a:xfrm>
              <a:off x="1538" y="2890"/>
              <a:ext cx="164" cy="15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6" name="Rectangle 12"/>
            <p:cNvSpPr>
              <a:spLocks noChangeAspect="1" noChangeArrowheads="1"/>
            </p:cNvSpPr>
            <p:nvPr/>
          </p:nvSpPr>
          <p:spPr bwMode="auto">
            <a:xfrm>
              <a:off x="2194" y="928"/>
              <a:ext cx="491" cy="157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7" name="Rectangle 13"/>
            <p:cNvSpPr>
              <a:spLocks noChangeAspect="1" noChangeArrowheads="1"/>
            </p:cNvSpPr>
            <p:nvPr/>
          </p:nvSpPr>
          <p:spPr bwMode="auto">
            <a:xfrm>
              <a:off x="2030" y="2497"/>
              <a:ext cx="164" cy="15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8" name="Rectangle 14"/>
            <p:cNvSpPr>
              <a:spLocks noChangeAspect="1" noChangeArrowheads="1"/>
            </p:cNvSpPr>
            <p:nvPr/>
          </p:nvSpPr>
          <p:spPr bwMode="auto">
            <a:xfrm>
              <a:off x="2603" y="1321"/>
              <a:ext cx="328" cy="157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9" name="Rectangle 15"/>
            <p:cNvSpPr>
              <a:spLocks noChangeAspect="1" noChangeArrowheads="1"/>
            </p:cNvSpPr>
            <p:nvPr/>
          </p:nvSpPr>
          <p:spPr bwMode="auto">
            <a:xfrm>
              <a:off x="2439" y="2105"/>
              <a:ext cx="164" cy="15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0" name="Rectangle 16"/>
            <p:cNvSpPr>
              <a:spLocks noChangeAspect="1" noChangeArrowheads="1"/>
            </p:cNvSpPr>
            <p:nvPr/>
          </p:nvSpPr>
          <p:spPr bwMode="auto">
            <a:xfrm>
              <a:off x="2931" y="2105"/>
              <a:ext cx="163" cy="15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1" name="Line 17"/>
            <p:cNvSpPr>
              <a:spLocks noChangeAspect="1" noChangeShapeType="1"/>
            </p:cNvSpPr>
            <p:nvPr/>
          </p:nvSpPr>
          <p:spPr bwMode="auto">
            <a:xfrm flipH="1">
              <a:off x="719" y="329"/>
              <a:ext cx="289" cy="20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2" name="Line 18"/>
            <p:cNvSpPr>
              <a:spLocks noChangeAspect="1" noChangeShapeType="1"/>
            </p:cNvSpPr>
            <p:nvPr/>
          </p:nvSpPr>
          <p:spPr bwMode="auto">
            <a:xfrm>
              <a:off x="1824" y="339"/>
              <a:ext cx="206" cy="19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3" name="Line 19"/>
            <p:cNvSpPr>
              <a:spLocks noChangeAspect="1" noChangeShapeType="1"/>
            </p:cNvSpPr>
            <p:nvPr/>
          </p:nvSpPr>
          <p:spPr bwMode="auto">
            <a:xfrm flipH="1">
              <a:off x="474" y="693"/>
              <a:ext cx="163" cy="23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4" name="Line 20"/>
            <p:cNvSpPr>
              <a:spLocks noChangeAspect="1" noChangeShapeType="1"/>
            </p:cNvSpPr>
            <p:nvPr/>
          </p:nvSpPr>
          <p:spPr bwMode="auto">
            <a:xfrm>
              <a:off x="801" y="693"/>
              <a:ext cx="164" cy="23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5" name="Line 21"/>
            <p:cNvSpPr>
              <a:spLocks noChangeAspect="1" noChangeShapeType="1"/>
            </p:cNvSpPr>
            <p:nvPr/>
          </p:nvSpPr>
          <p:spPr bwMode="auto">
            <a:xfrm flipH="1">
              <a:off x="1620" y="693"/>
              <a:ext cx="234" cy="23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6" name="Line 22"/>
            <p:cNvSpPr>
              <a:spLocks noChangeAspect="1" noChangeShapeType="1"/>
            </p:cNvSpPr>
            <p:nvPr/>
          </p:nvSpPr>
          <p:spPr bwMode="auto">
            <a:xfrm>
              <a:off x="2194" y="693"/>
              <a:ext cx="245" cy="23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7" name="Line 23"/>
            <p:cNvSpPr>
              <a:spLocks noChangeAspect="1" noChangeShapeType="1"/>
            </p:cNvSpPr>
            <p:nvPr/>
          </p:nvSpPr>
          <p:spPr bwMode="auto">
            <a:xfrm flipH="1">
              <a:off x="2112" y="1085"/>
              <a:ext cx="163" cy="2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8" name="Line 24"/>
            <p:cNvSpPr>
              <a:spLocks noChangeAspect="1" noChangeShapeType="1"/>
            </p:cNvSpPr>
            <p:nvPr/>
          </p:nvSpPr>
          <p:spPr bwMode="auto">
            <a:xfrm>
              <a:off x="2603" y="1085"/>
              <a:ext cx="164" cy="2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9" name="Line 25"/>
            <p:cNvSpPr>
              <a:spLocks noChangeAspect="1" noChangeShapeType="1"/>
            </p:cNvSpPr>
            <p:nvPr/>
          </p:nvSpPr>
          <p:spPr bwMode="auto">
            <a:xfrm flipH="1">
              <a:off x="2521" y="1478"/>
              <a:ext cx="152" cy="23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0" name="Line 26"/>
            <p:cNvSpPr>
              <a:spLocks noChangeAspect="1" noChangeShapeType="1"/>
            </p:cNvSpPr>
            <p:nvPr/>
          </p:nvSpPr>
          <p:spPr bwMode="auto">
            <a:xfrm>
              <a:off x="2849" y="1478"/>
              <a:ext cx="164" cy="23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1" name="Line 27"/>
            <p:cNvSpPr>
              <a:spLocks noChangeAspect="1" noChangeShapeType="1"/>
            </p:cNvSpPr>
            <p:nvPr/>
          </p:nvSpPr>
          <p:spPr bwMode="auto">
            <a:xfrm>
              <a:off x="2521" y="2262"/>
              <a:ext cx="164" cy="23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 type="triangle" w="sm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2" name="Line 28"/>
            <p:cNvSpPr>
              <a:spLocks noChangeAspect="1" noChangeShapeType="1"/>
            </p:cNvSpPr>
            <p:nvPr/>
          </p:nvSpPr>
          <p:spPr bwMode="auto">
            <a:xfrm flipH="1">
              <a:off x="2849" y="2262"/>
              <a:ext cx="164" cy="23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 type="triangle" w="sm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3" name="Line 29"/>
            <p:cNvSpPr>
              <a:spLocks noChangeAspect="1" noChangeShapeType="1"/>
            </p:cNvSpPr>
            <p:nvPr/>
          </p:nvSpPr>
          <p:spPr bwMode="auto">
            <a:xfrm flipH="1">
              <a:off x="2603" y="2654"/>
              <a:ext cx="152" cy="2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4" name="Line 30"/>
            <p:cNvSpPr>
              <a:spLocks noChangeAspect="1" noChangeShapeType="1"/>
            </p:cNvSpPr>
            <p:nvPr/>
          </p:nvSpPr>
          <p:spPr bwMode="auto">
            <a:xfrm>
              <a:off x="2112" y="2654"/>
              <a:ext cx="245" cy="2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5" name="Line 31"/>
            <p:cNvSpPr>
              <a:spLocks noChangeAspect="1" noChangeShapeType="1"/>
            </p:cNvSpPr>
            <p:nvPr/>
          </p:nvSpPr>
          <p:spPr bwMode="auto">
            <a:xfrm flipH="1">
              <a:off x="2112" y="3046"/>
              <a:ext cx="233" cy="2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6" name="Line 32"/>
            <p:cNvSpPr>
              <a:spLocks noChangeAspect="1" noChangeShapeType="1"/>
            </p:cNvSpPr>
            <p:nvPr/>
          </p:nvSpPr>
          <p:spPr bwMode="auto">
            <a:xfrm>
              <a:off x="1620" y="3046"/>
              <a:ext cx="246" cy="2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7" name="Line 33"/>
            <p:cNvSpPr>
              <a:spLocks noChangeAspect="1" noChangeShapeType="1"/>
            </p:cNvSpPr>
            <p:nvPr/>
          </p:nvSpPr>
          <p:spPr bwMode="auto">
            <a:xfrm flipH="1">
              <a:off x="801" y="3046"/>
              <a:ext cx="164" cy="2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8" name="Line 34"/>
            <p:cNvSpPr>
              <a:spLocks noChangeAspect="1" noChangeShapeType="1"/>
            </p:cNvSpPr>
            <p:nvPr/>
          </p:nvSpPr>
          <p:spPr bwMode="auto">
            <a:xfrm>
              <a:off x="474" y="3046"/>
              <a:ext cx="163" cy="2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9" name="Line 35"/>
            <p:cNvSpPr>
              <a:spLocks noChangeAspect="1" noChangeShapeType="1"/>
            </p:cNvSpPr>
            <p:nvPr/>
          </p:nvSpPr>
          <p:spPr bwMode="auto">
            <a:xfrm flipH="1">
              <a:off x="1784" y="3439"/>
              <a:ext cx="246" cy="23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0" name="Line 36"/>
            <p:cNvSpPr>
              <a:spLocks noChangeAspect="1" noChangeShapeType="1"/>
            </p:cNvSpPr>
            <p:nvPr/>
          </p:nvSpPr>
          <p:spPr bwMode="auto">
            <a:xfrm>
              <a:off x="719" y="3439"/>
              <a:ext cx="328" cy="23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1" name="Rectangle 37"/>
            <p:cNvSpPr>
              <a:spLocks noChangeAspect="1" noChangeArrowheads="1"/>
            </p:cNvSpPr>
            <p:nvPr/>
          </p:nvSpPr>
          <p:spPr bwMode="auto">
            <a:xfrm>
              <a:off x="2603" y="2497"/>
              <a:ext cx="328" cy="15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2" name="Rectangle 38"/>
            <p:cNvSpPr>
              <a:spLocks noChangeAspect="1" noChangeArrowheads="1"/>
            </p:cNvSpPr>
            <p:nvPr/>
          </p:nvSpPr>
          <p:spPr bwMode="auto">
            <a:xfrm>
              <a:off x="2194" y="2890"/>
              <a:ext cx="491" cy="15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3" name="Rectangle 39"/>
            <p:cNvSpPr>
              <a:spLocks noChangeAspect="1" noChangeArrowheads="1"/>
            </p:cNvSpPr>
            <p:nvPr/>
          </p:nvSpPr>
          <p:spPr bwMode="auto">
            <a:xfrm>
              <a:off x="1702" y="3282"/>
              <a:ext cx="650" cy="15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4" name="Rectangle 40"/>
            <p:cNvSpPr>
              <a:spLocks noChangeAspect="1" noChangeArrowheads="1"/>
            </p:cNvSpPr>
            <p:nvPr/>
          </p:nvSpPr>
          <p:spPr bwMode="auto">
            <a:xfrm>
              <a:off x="555" y="3282"/>
              <a:ext cx="328" cy="15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5" name="Rectangle 41"/>
            <p:cNvSpPr>
              <a:spLocks noChangeAspect="1" noChangeArrowheads="1"/>
            </p:cNvSpPr>
            <p:nvPr/>
          </p:nvSpPr>
          <p:spPr bwMode="auto">
            <a:xfrm>
              <a:off x="956" y="3674"/>
              <a:ext cx="910" cy="21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0" bIns="0"/>
            <a:lstStyle/>
            <a:p>
              <a:r>
                <a:rPr kumimoji="0" lang="en-US" sz="2000">
                  <a:solidFill>
                    <a:srgbClr val="FF0000"/>
                  </a:solidFill>
                  <a:latin typeface="Times New Roman" charset="0"/>
                </a:rPr>
                <a:t>Sorted</a:t>
              </a:r>
            </a:p>
          </p:txBody>
        </p:sp>
        <p:sp>
          <p:nvSpPr>
            <p:cNvPr id="21546" name="Rectangle 42"/>
            <p:cNvSpPr>
              <a:spLocks noChangeAspect="1" noChangeArrowheads="1"/>
            </p:cNvSpPr>
            <p:nvPr/>
          </p:nvSpPr>
          <p:spPr bwMode="auto">
            <a:xfrm>
              <a:off x="215" y="3995"/>
              <a:ext cx="409" cy="157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7" name="Rectangle 43"/>
            <p:cNvSpPr>
              <a:spLocks noChangeAspect="1" noChangeArrowheads="1"/>
            </p:cNvSpPr>
            <p:nvPr/>
          </p:nvSpPr>
          <p:spPr bwMode="auto">
            <a:xfrm>
              <a:off x="1344" y="3995"/>
              <a:ext cx="409" cy="15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8" name="Rectangle 44"/>
            <p:cNvSpPr>
              <a:spLocks noChangeAspect="1" noChangeArrowheads="1"/>
            </p:cNvSpPr>
            <p:nvPr/>
          </p:nvSpPr>
          <p:spPr bwMode="auto">
            <a:xfrm>
              <a:off x="392" y="2890"/>
              <a:ext cx="163" cy="15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9" name="Rectangle 45"/>
            <p:cNvSpPr>
              <a:spLocks noChangeAspect="1" noChangeArrowheads="1"/>
            </p:cNvSpPr>
            <p:nvPr/>
          </p:nvSpPr>
          <p:spPr bwMode="auto">
            <a:xfrm>
              <a:off x="883" y="2890"/>
              <a:ext cx="164" cy="15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0" name="Rectangle 46"/>
            <p:cNvSpPr>
              <a:spLocks noChangeAspect="1" noChangeArrowheads="1"/>
            </p:cNvSpPr>
            <p:nvPr/>
          </p:nvSpPr>
          <p:spPr bwMode="auto">
            <a:xfrm>
              <a:off x="1538" y="928"/>
              <a:ext cx="164" cy="157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1" name="Rectangle 47"/>
            <p:cNvSpPr>
              <a:spLocks noChangeAspect="1" noChangeArrowheads="1"/>
            </p:cNvSpPr>
            <p:nvPr/>
          </p:nvSpPr>
          <p:spPr bwMode="auto">
            <a:xfrm>
              <a:off x="2030" y="1321"/>
              <a:ext cx="164" cy="157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2" name="Rectangle 48"/>
            <p:cNvSpPr>
              <a:spLocks noChangeAspect="1" noChangeArrowheads="1"/>
            </p:cNvSpPr>
            <p:nvPr/>
          </p:nvSpPr>
          <p:spPr bwMode="auto">
            <a:xfrm>
              <a:off x="2439" y="1713"/>
              <a:ext cx="164" cy="157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3" name="Rectangle 49"/>
            <p:cNvSpPr>
              <a:spLocks noChangeAspect="1" noChangeArrowheads="1"/>
            </p:cNvSpPr>
            <p:nvPr/>
          </p:nvSpPr>
          <p:spPr bwMode="auto">
            <a:xfrm>
              <a:off x="2931" y="1713"/>
              <a:ext cx="163" cy="157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4" name="Line 50"/>
            <p:cNvSpPr>
              <a:spLocks noChangeAspect="1" noChangeShapeType="1"/>
            </p:cNvSpPr>
            <p:nvPr/>
          </p:nvSpPr>
          <p:spPr bwMode="auto">
            <a:xfrm>
              <a:off x="474" y="1085"/>
              <a:ext cx="0" cy="180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5" name="Line 51"/>
            <p:cNvSpPr>
              <a:spLocks noChangeAspect="1" noChangeShapeType="1"/>
            </p:cNvSpPr>
            <p:nvPr/>
          </p:nvSpPr>
          <p:spPr bwMode="auto">
            <a:xfrm>
              <a:off x="965" y="1085"/>
              <a:ext cx="0" cy="180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6" name="Line 52"/>
            <p:cNvSpPr>
              <a:spLocks noChangeAspect="1" noChangeShapeType="1"/>
            </p:cNvSpPr>
            <p:nvPr/>
          </p:nvSpPr>
          <p:spPr bwMode="auto">
            <a:xfrm>
              <a:off x="2112" y="1478"/>
              <a:ext cx="0" cy="101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7" name="Line 53"/>
            <p:cNvSpPr>
              <a:spLocks noChangeAspect="1" noChangeShapeType="1"/>
            </p:cNvSpPr>
            <p:nvPr/>
          </p:nvSpPr>
          <p:spPr bwMode="auto">
            <a:xfrm>
              <a:off x="2521" y="1872"/>
              <a:ext cx="0" cy="23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8" name="Line 54"/>
            <p:cNvSpPr>
              <a:spLocks noChangeAspect="1" noChangeShapeType="1"/>
            </p:cNvSpPr>
            <p:nvPr/>
          </p:nvSpPr>
          <p:spPr bwMode="auto">
            <a:xfrm>
              <a:off x="3013" y="1870"/>
              <a:ext cx="0" cy="23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9" name="AutoShape 55"/>
            <p:cNvSpPr>
              <a:spLocks noChangeAspect="1" noChangeArrowheads="1"/>
            </p:cNvSpPr>
            <p:nvPr/>
          </p:nvSpPr>
          <p:spPr bwMode="auto">
            <a:xfrm>
              <a:off x="310" y="772"/>
              <a:ext cx="819" cy="2431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0" name="AutoShape 56"/>
            <p:cNvSpPr>
              <a:spLocks noChangeAspect="1" noChangeArrowheads="1"/>
            </p:cNvSpPr>
            <p:nvPr/>
          </p:nvSpPr>
          <p:spPr bwMode="auto">
            <a:xfrm>
              <a:off x="392" y="1164"/>
              <a:ext cx="163" cy="1647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1" name="AutoShape 57"/>
            <p:cNvSpPr>
              <a:spLocks noChangeAspect="1" noChangeArrowheads="1"/>
            </p:cNvSpPr>
            <p:nvPr/>
          </p:nvSpPr>
          <p:spPr bwMode="auto">
            <a:xfrm>
              <a:off x="883" y="1164"/>
              <a:ext cx="164" cy="1647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2" name="Line 58"/>
            <p:cNvSpPr>
              <a:spLocks noChangeAspect="1" noChangeShapeType="1"/>
            </p:cNvSpPr>
            <p:nvPr/>
          </p:nvSpPr>
          <p:spPr bwMode="auto">
            <a:xfrm>
              <a:off x="1620" y="1085"/>
              <a:ext cx="0" cy="180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3" name="AutoShape 59"/>
            <p:cNvSpPr>
              <a:spLocks noChangeAspect="1" noChangeArrowheads="1"/>
            </p:cNvSpPr>
            <p:nvPr/>
          </p:nvSpPr>
          <p:spPr bwMode="auto">
            <a:xfrm>
              <a:off x="1538" y="1164"/>
              <a:ext cx="164" cy="1647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4" name="AutoShape 60"/>
            <p:cNvSpPr>
              <a:spLocks noChangeAspect="1" noChangeArrowheads="1"/>
            </p:cNvSpPr>
            <p:nvPr/>
          </p:nvSpPr>
          <p:spPr bwMode="auto">
            <a:xfrm>
              <a:off x="2030" y="1556"/>
              <a:ext cx="164" cy="863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5" name="AutoShape 61"/>
            <p:cNvSpPr>
              <a:spLocks noChangeAspect="1" noChangeArrowheads="1"/>
            </p:cNvSpPr>
            <p:nvPr/>
          </p:nvSpPr>
          <p:spPr bwMode="auto">
            <a:xfrm>
              <a:off x="2439" y="1948"/>
              <a:ext cx="164" cy="79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6" name="AutoShape 62"/>
            <p:cNvSpPr>
              <a:spLocks noChangeAspect="1" noChangeArrowheads="1"/>
            </p:cNvSpPr>
            <p:nvPr/>
          </p:nvSpPr>
          <p:spPr bwMode="auto">
            <a:xfrm>
              <a:off x="2931" y="1948"/>
              <a:ext cx="163" cy="79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7" name="AutoShape 63"/>
            <p:cNvSpPr>
              <a:spLocks noChangeAspect="1" noChangeArrowheads="1"/>
            </p:cNvSpPr>
            <p:nvPr/>
          </p:nvSpPr>
          <p:spPr bwMode="auto">
            <a:xfrm>
              <a:off x="2357" y="1556"/>
              <a:ext cx="819" cy="863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8" name="Text Box 64"/>
            <p:cNvSpPr txBox="1">
              <a:spLocks noChangeAspect="1" noChangeArrowheads="1"/>
            </p:cNvSpPr>
            <p:nvPr/>
          </p:nvSpPr>
          <p:spPr bwMode="auto">
            <a:xfrm>
              <a:off x="1129" y="336"/>
              <a:ext cx="491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kumimoji="0" lang="en-US" sz="1800">
                  <a:solidFill>
                    <a:schemeClr val="bg2"/>
                  </a:solidFill>
                </a:rPr>
                <a:t>split</a:t>
              </a:r>
            </a:p>
          </p:txBody>
        </p:sp>
        <p:sp>
          <p:nvSpPr>
            <p:cNvPr id="21569" name="Text Box 65"/>
            <p:cNvSpPr txBox="1">
              <a:spLocks noChangeAspect="1" noChangeArrowheads="1"/>
            </p:cNvSpPr>
            <p:nvPr/>
          </p:nvSpPr>
          <p:spPr bwMode="auto">
            <a:xfrm>
              <a:off x="1784" y="693"/>
              <a:ext cx="491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kumimoji="0" lang="en-US" sz="1800">
                  <a:solidFill>
                    <a:schemeClr val="bg2"/>
                  </a:solidFill>
                </a:rPr>
                <a:t>split</a:t>
              </a:r>
            </a:p>
          </p:txBody>
        </p:sp>
        <p:sp>
          <p:nvSpPr>
            <p:cNvPr id="21570" name="Text Box 66"/>
            <p:cNvSpPr txBox="1">
              <a:spLocks noChangeAspect="1" noChangeArrowheads="1"/>
            </p:cNvSpPr>
            <p:nvPr/>
          </p:nvSpPr>
          <p:spPr bwMode="auto">
            <a:xfrm>
              <a:off x="2194" y="1085"/>
              <a:ext cx="491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kumimoji="0" lang="en-US" sz="1800">
                  <a:solidFill>
                    <a:schemeClr val="bg2"/>
                  </a:solidFill>
                </a:rPr>
                <a:t>split</a:t>
              </a:r>
            </a:p>
          </p:txBody>
        </p:sp>
        <p:sp>
          <p:nvSpPr>
            <p:cNvPr id="21571" name="Text Box 67"/>
            <p:cNvSpPr txBox="1">
              <a:spLocks noChangeAspect="1" noChangeArrowheads="1"/>
            </p:cNvSpPr>
            <p:nvPr/>
          </p:nvSpPr>
          <p:spPr bwMode="auto">
            <a:xfrm>
              <a:off x="2521" y="1478"/>
              <a:ext cx="492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kumimoji="0" lang="en-US" sz="1800">
                  <a:solidFill>
                    <a:schemeClr val="bg2"/>
                  </a:solidFill>
                </a:rPr>
                <a:t>split</a:t>
              </a:r>
            </a:p>
          </p:txBody>
        </p:sp>
        <p:sp>
          <p:nvSpPr>
            <p:cNvPr id="21572" name="Text Box 68"/>
            <p:cNvSpPr txBox="1">
              <a:spLocks noChangeAspect="1" noChangeArrowheads="1"/>
            </p:cNvSpPr>
            <p:nvPr/>
          </p:nvSpPr>
          <p:spPr bwMode="auto">
            <a:xfrm>
              <a:off x="2521" y="2203"/>
              <a:ext cx="492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kumimoji="0" lang="en-US" sz="1800">
                  <a:solidFill>
                    <a:schemeClr val="bg2"/>
                  </a:solidFill>
                </a:rPr>
                <a:t>join</a:t>
              </a:r>
            </a:p>
          </p:txBody>
        </p:sp>
        <p:sp>
          <p:nvSpPr>
            <p:cNvPr id="21573" name="Text Box 69"/>
            <p:cNvSpPr txBox="1">
              <a:spLocks noChangeAspect="1" noChangeArrowheads="1"/>
            </p:cNvSpPr>
            <p:nvPr/>
          </p:nvSpPr>
          <p:spPr bwMode="auto">
            <a:xfrm>
              <a:off x="2194" y="2595"/>
              <a:ext cx="491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kumimoji="0" lang="en-US" sz="1800">
                  <a:solidFill>
                    <a:schemeClr val="bg2"/>
                  </a:solidFill>
                </a:rPr>
                <a:t>join</a:t>
              </a:r>
            </a:p>
          </p:txBody>
        </p:sp>
        <p:sp>
          <p:nvSpPr>
            <p:cNvPr id="21574" name="Text Box 70"/>
            <p:cNvSpPr txBox="1">
              <a:spLocks noChangeAspect="1" noChangeArrowheads="1"/>
            </p:cNvSpPr>
            <p:nvPr/>
          </p:nvSpPr>
          <p:spPr bwMode="auto">
            <a:xfrm>
              <a:off x="1702" y="2987"/>
              <a:ext cx="492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kumimoji="0" lang="en-US" sz="1800">
                  <a:solidFill>
                    <a:schemeClr val="bg2"/>
                  </a:solidFill>
                </a:rPr>
                <a:t>join</a:t>
              </a:r>
            </a:p>
          </p:txBody>
        </p:sp>
        <p:sp>
          <p:nvSpPr>
            <p:cNvPr id="21575" name="Text Box 71"/>
            <p:cNvSpPr txBox="1">
              <a:spLocks noChangeAspect="1" noChangeArrowheads="1"/>
            </p:cNvSpPr>
            <p:nvPr/>
          </p:nvSpPr>
          <p:spPr bwMode="auto">
            <a:xfrm>
              <a:off x="474" y="3017"/>
              <a:ext cx="491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kumimoji="0" lang="en-US" sz="1800">
                  <a:solidFill>
                    <a:schemeClr val="bg2"/>
                  </a:solidFill>
                </a:rPr>
                <a:t>join</a:t>
              </a:r>
            </a:p>
          </p:txBody>
        </p:sp>
        <p:sp>
          <p:nvSpPr>
            <p:cNvPr id="21576" name="Text Box 72"/>
            <p:cNvSpPr txBox="1">
              <a:spLocks noChangeAspect="1" noChangeArrowheads="1"/>
            </p:cNvSpPr>
            <p:nvPr/>
          </p:nvSpPr>
          <p:spPr bwMode="auto">
            <a:xfrm>
              <a:off x="474" y="693"/>
              <a:ext cx="491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kumimoji="0" lang="en-US" sz="1800">
                  <a:solidFill>
                    <a:schemeClr val="bg2"/>
                  </a:solidFill>
                </a:rPr>
                <a:t>split</a:t>
              </a:r>
            </a:p>
          </p:txBody>
        </p:sp>
        <p:sp>
          <p:nvSpPr>
            <p:cNvPr id="21577" name="Text Box 73"/>
            <p:cNvSpPr txBox="1">
              <a:spLocks noChangeAspect="1" noChangeArrowheads="1"/>
            </p:cNvSpPr>
            <p:nvPr/>
          </p:nvSpPr>
          <p:spPr bwMode="auto">
            <a:xfrm>
              <a:off x="1129" y="3409"/>
              <a:ext cx="491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kumimoji="0" lang="en-US" sz="1800">
                  <a:solidFill>
                    <a:schemeClr val="bg2"/>
                  </a:solidFill>
                </a:rPr>
                <a:t>join</a:t>
              </a:r>
            </a:p>
          </p:txBody>
        </p:sp>
        <p:sp>
          <p:nvSpPr>
            <p:cNvPr id="21578" name="AutoShape 74"/>
            <p:cNvSpPr>
              <a:spLocks noChangeAspect="1" noChangeArrowheads="1"/>
            </p:cNvSpPr>
            <p:nvPr/>
          </p:nvSpPr>
          <p:spPr bwMode="auto">
            <a:xfrm>
              <a:off x="1456" y="772"/>
              <a:ext cx="1884" cy="2431"/>
            </a:xfrm>
            <a:prstGeom prst="roundRect">
              <a:avLst>
                <a:gd name="adj" fmla="val 10657"/>
              </a:avLst>
            </a:prstGeom>
            <a:noFill/>
            <a:ln w="25400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9" name="AutoShape 75"/>
            <p:cNvSpPr>
              <a:spLocks noChangeAspect="1" noChangeArrowheads="1"/>
            </p:cNvSpPr>
            <p:nvPr/>
          </p:nvSpPr>
          <p:spPr bwMode="auto">
            <a:xfrm>
              <a:off x="1948" y="1164"/>
              <a:ext cx="1310" cy="1647"/>
            </a:xfrm>
            <a:prstGeom prst="roundRect">
              <a:avLst>
                <a:gd name="adj" fmla="val 13269"/>
              </a:avLst>
            </a:prstGeom>
            <a:noFill/>
            <a:ln w="25400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0" name="Text Box 76"/>
            <p:cNvSpPr txBox="1">
              <a:spLocks noChangeAspect="1" noChangeArrowheads="1"/>
            </p:cNvSpPr>
            <p:nvPr/>
          </p:nvSpPr>
          <p:spPr bwMode="auto">
            <a:xfrm>
              <a:off x="637" y="3995"/>
              <a:ext cx="707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/>
              <a:r>
                <a:rPr kumimoji="0" lang="en-US" sz="1600">
                  <a:solidFill>
                    <a:schemeClr val="bg2"/>
                  </a:solidFill>
                  <a:latin typeface="Times New Roman" charset="0"/>
                </a:rPr>
                <a:t>= unsorted</a:t>
              </a:r>
            </a:p>
          </p:txBody>
        </p:sp>
        <p:sp>
          <p:nvSpPr>
            <p:cNvPr id="21581" name="Text Box 77"/>
            <p:cNvSpPr txBox="1">
              <a:spLocks noChangeAspect="1" noChangeArrowheads="1"/>
            </p:cNvSpPr>
            <p:nvPr/>
          </p:nvSpPr>
          <p:spPr bwMode="auto">
            <a:xfrm>
              <a:off x="1784" y="3995"/>
              <a:ext cx="491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/>
              <a:r>
                <a:rPr kumimoji="0" lang="en-US" sz="1600">
                  <a:solidFill>
                    <a:schemeClr val="bg2"/>
                  </a:solidFill>
                  <a:latin typeface="Times New Roman" charset="0"/>
                </a:rPr>
                <a:t>= sorted</a:t>
              </a:r>
            </a:p>
            <a:p>
              <a:pPr algn="l"/>
              <a:endParaRPr kumimoji="0" lang="en-US" sz="1600">
                <a:solidFill>
                  <a:schemeClr val="bg2"/>
                </a:solidFill>
                <a:latin typeface="Times New Roman" charset="0"/>
              </a:endParaRPr>
            </a:p>
          </p:txBody>
        </p:sp>
        <p:sp>
          <p:nvSpPr>
            <p:cNvPr id="21582" name="AutoShape 78"/>
            <p:cNvSpPr>
              <a:spLocks noChangeAspect="1" noChangeArrowheads="1"/>
            </p:cNvSpPr>
            <p:nvPr/>
          </p:nvSpPr>
          <p:spPr bwMode="auto">
            <a:xfrm>
              <a:off x="2326" y="3995"/>
              <a:ext cx="410" cy="157"/>
            </a:xfrm>
            <a:prstGeom prst="roundRect">
              <a:avLst>
                <a:gd name="adj" fmla="val 38616"/>
              </a:avLst>
            </a:prstGeom>
            <a:noFill/>
            <a:ln w="25400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3" name="Text Box 79"/>
            <p:cNvSpPr txBox="1">
              <a:spLocks noChangeAspect="1" noChangeArrowheads="1"/>
            </p:cNvSpPr>
            <p:nvPr/>
          </p:nvSpPr>
          <p:spPr bwMode="auto">
            <a:xfrm>
              <a:off x="2767" y="3995"/>
              <a:ext cx="833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/>
              <a:r>
                <a:rPr kumimoji="0" lang="en-US" sz="1600">
                  <a:solidFill>
                    <a:schemeClr val="bg2"/>
                  </a:solidFill>
                  <a:latin typeface="Times New Roman" charset="0"/>
                </a:rPr>
                <a:t>= sort process</a:t>
              </a:r>
            </a:p>
            <a:p>
              <a:pPr algn="l"/>
              <a:endParaRPr kumimoji="0" lang="en-US" sz="1600">
                <a:solidFill>
                  <a:schemeClr val="bg2"/>
                </a:solidFill>
                <a:latin typeface="Times New Roman" charset="0"/>
              </a:endParaRPr>
            </a:p>
          </p:txBody>
        </p:sp>
      </p:grp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867400" y="152400"/>
            <a:ext cx="3124200" cy="1295400"/>
          </a:xfrm>
        </p:spPr>
        <p:txBody>
          <a:bodyPr/>
          <a:lstStyle/>
          <a:p>
            <a:r>
              <a:rPr lang="en-US" sz="4400" b="1">
                <a:solidFill>
                  <a:schemeClr val="tx2"/>
                </a:solidFill>
              </a:rPr>
              <a:t>Hypothetical </a:t>
            </a:r>
            <a:br>
              <a:rPr lang="en-US" sz="4400" b="1">
                <a:solidFill>
                  <a:schemeClr val="tx2"/>
                </a:solidFill>
              </a:rPr>
            </a:br>
            <a:r>
              <a:rPr lang="en-US" sz="4400" b="1">
                <a:solidFill>
                  <a:schemeClr val="tx2"/>
                </a:solidFill>
              </a:rPr>
              <a:t>Sort</a:t>
            </a:r>
          </a:p>
        </p:txBody>
      </p:sp>
      <p:grpSp>
        <p:nvGrpSpPr>
          <p:cNvPr id="21619" name="Group 115"/>
          <p:cNvGrpSpPr>
            <a:grpSpLocks/>
          </p:cNvGrpSpPr>
          <p:nvPr/>
        </p:nvGrpSpPr>
        <p:grpSpPr bwMode="auto">
          <a:xfrm>
            <a:off x="3276600" y="2514600"/>
            <a:ext cx="1676400" cy="1295400"/>
            <a:chOff x="2064" y="1584"/>
            <a:chExt cx="1056" cy="816"/>
          </a:xfrm>
        </p:grpSpPr>
        <p:grpSp>
          <p:nvGrpSpPr>
            <p:cNvPr id="21615" name="Group 111"/>
            <p:cNvGrpSpPr>
              <a:grpSpLocks/>
            </p:cNvGrpSpPr>
            <p:nvPr/>
          </p:nvGrpSpPr>
          <p:grpSpPr bwMode="auto">
            <a:xfrm>
              <a:off x="2064" y="1584"/>
              <a:ext cx="96" cy="816"/>
              <a:chOff x="2064" y="1584"/>
              <a:chExt cx="48" cy="816"/>
            </a:xfrm>
          </p:grpSpPr>
          <p:sp>
            <p:nvSpPr>
              <p:cNvPr id="21613" name="AutoShape 109"/>
              <p:cNvSpPr>
                <a:spLocks noChangeArrowheads="1"/>
              </p:cNvSpPr>
              <p:nvPr/>
            </p:nvSpPr>
            <p:spPr bwMode="auto">
              <a:xfrm>
                <a:off x="2064" y="1584"/>
                <a:ext cx="48" cy="816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21614" name="Line 110"/>
              <p:cNvSpPr>
                <a:spLocks noChangeShapeType="1"/>
              </p:cNvSpPr>
              <p:nvPr/>
            </p:nvSpPr>
            <p:spPr bwMode="auto">
              <a:xfrm>
                <a:off x="2087" y="1647"/>
                <a:ext cx="0" cy="678"/>
              </a:xfrm>
              <a:prstGeom prst="line">
                <a:avLst/>
              </a:prstGeom>
              <a:noFill/>
              <a:ln w="63500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</p:grpSp>
        <p:grpSp>
          <p:nvGrpSpPr>
            <p:cNvPr id="21616" name="Group 112"/>
            <p:cNvGrpSpPr>
              <a:grpSpLocks/>
            </p:cNvGrpSpPr>
            <p:nvPr/>
          </p:nvGrpSpPr>
          <p:grpSpPr bwMode="auto">
            <a:xfrm>
              <a:off x="2400" y="1584"/>
              <a:ext cx="720" cy="816"/>
              <a:chOff x="2064" y="1584"/>
              <a:chExt cx="48" cy="816"/>
            </a:xfrm>
          </p:grpSpPr>
          <p:sp>
            <p:nvSpPr>
              <p:cNvPr id="21617" name="AutoShape 113"/>
              <p:cNvSpPr>
                <a:spLocks noChangeArrowheads="1"/>
              </p:cNvSpPr>
              <p:nvPr/>
            </p:nvSpPr>
            <p:spPr bwMode="auto">
              <a:xfrm>
                <a:off x="2064" y="1584"/>
                <a:ext cx="48" cy="816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21618" name="Line 114"/>
              <p:cNvSpPr>
                <a:spLocks noChangeShapeType="1"/>
              </p:cNvSpPr>
              <p:nvPr/>
            </p:nvSpPr>
            <p:spPr bwMode="auto">
              <a:xfrm>
                <a:off x="2087" y="1647"/>
                <a:ext cx="0" cy="678"/>
              </a:xfrm>
              <a:prstGeom prst="line">
                <a:avLst/>
              </a:prstGeom>
              <a:noFill/>
              <a:ln w="63500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</p:grpSp>
      </p:grpSp>
      <p:grpSp>
        <p:nvGrpSpPr>
          <p:cNvPr id="21624" name="Group 120"/>
          <p:cNvGrpSpPr>
            <a:grpSpLocks/>
          </p:cNvGrpSpPr>
          <p:nvPr/>
        </p:nvGrpSpPr>
        <p:grpSpPr bwMode="auto">
          <a:xfrm>
            <a:off x="685800" y="1828800"/>
            <a:ext cx="4419600" cy="2590800"/>
            <a:chOff x="432" y="1152"/>
            <a:chExt cx="2784" cy="1632"/>
          </a:xfrm>
        </p:grpSpPr>
        <p:grpSp>
          <p:nvGrpSpPr>
            <p:cNvPr id="21601" name="Group 97"/>
            <p:cNvGrpSpPr>
              <a:grpSpLocks/>
            </p:cNvGrpSpPr>
            <p:nvPr/>
          </p:nvGrpSpPr>
          <p:grpSpPr bwMode="auto">
            <a:xfrm>
              <a:off x="432" y="1152"/>
              <a:ext cx="96" cy="1632"/>
              <a:chOff x="384" y="1200"/>
              <a:chExt cx="192" cy="1968"/>
            </a:xfrm>
          </p:grpSpPr>
          <p:sp>
            <p:nvSpPr>
              <p:cNvPr id="21599" name="AutoShape 95"/>
              <p:cNvSpPr>
                <a:spLocks noChangeArrowheads="1"/>
              </p:cNvSpPr>
              <p:nvPr/>
            </p:nvSpPr>
            <p:spPr bwMode="auto">
              <a:xfrm>
                <a:off x="384" y="1200"/>
                <a:ext cx="192" cy="1968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21600" name="Line 96"/>
              <p:cNvSpPr>
                <a:spLocks noChangeShapeType="1"/>
              </p:cNvSpPr>
              <p:nvPr/>
            </p:nvSpPr>
            <p:spPr bwMode="auto">
              <a:xfrm>
                <a:off x="477" y="1351"/>
                <a:ext cx="0" cy="1635"/>
              </a:xfrm>
              <a:prstGeom prst="line">
                <a:avLst/>
              </a:prstGeom>
              <a:noFill/>
              <a:ln w="127000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</p:grpSp>
        <p:grpSp>
          <p:nvGrpSpPr>
            <p:cNvPr id="21602" name="Group 98"/>
            <p:cNvGrpSpPr>
              <a:grpSpLocks/>
            </p:cNvGrpSpPr>
            <p:nvPr/>
          </p:nvGrpSpPr>
          <p:grpSpPr bwMode="auto">
            <a:xfrm>
              <a:off x="912" y="1152"/>
              <a:ext cx="96" cy="1632"/>
              <a:chOff x="384" y="1200"/>
              <a:chExt cx="192" cy="1968"/>
            </a:xfrm>
          </p:grpSpPr>
          <p:sp>
            <p:nvSpPr>
              <p:cNvPr id="21603" name="AutoShape 99"/>
              <p:cNvSpPr>
                <a:spLocks noChangeArrowheads="1"/>
              </p:cNvSpPr>
              <p:nvPr/>
            </p:nvSpPr>
            <p:spPr bwMode="auto">
              <a:xfrm>
                <a:off x="384" y="1200"/>
                <a:ext cx="192" cy="1968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21604" name="Line 100"/>
              <p:cNvSpPr>
                <a:spLocks noChangeShapeType="1"/>
              </p:cNvSpPr>
              <p:nvPr/>
            </p:nvSpPr>
            <p:spPr bwMode="auto">
              <a:xfrm>
                <a:off x="477" y="1351"/>
                <a:ext cx="0" cy="1635"/>
              </a:xfrm>
              <a:prstGeom prst="line">
                <a:avLst/>
              </a:prstGeom>
              <a:noFill/>
              <a:ln w="127000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</p:grpSp>
        <p:grpSp>
          <p:nvGrpSpPr>
            <p:cNvPr id="21605" name="Group 101"/>
            <p:cNvGrpSpPr>
              <a:grpSpLocks/>
            </p:cNvGrpSpPr>
            <p:nvPr/>
          </p:nvGrpSpPr>
          <p:grpSpPr bwMode="auto">
            <a:xfrm>
              <a:off x="1584" y="1152"/>
              <a:ext cx="96" cy="1632"/>
              <a:chOff x="384" y="1200"/>
              <a:chExt cx="192" cy="1968"/>
            </a:xfrm>
          </p:grpSpPr>
          <p:sp>
            <p:nvSpPr>
              <p:cNvPr id="21606" name="AutoShape 102"/>
              <p:cNvSpPr>
                <a:spLocks noChangeArrowheads="1"/>
              </p:cNvSpPr>
              <p:nvPr/>
            </p:nvSpPr>
            <p:spPr bwMode="auto">
              <a:xfrm>
                <a:off x="384" y="1200"/>
                <a:ext cx="192" cy="1968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21607" name="Line 103"/>
              <p:cNvSpPr>
                <a:spLocks noChangeShapeType="1"/>
              </p:cNvSpPr>
              <p:nvPr/>
            </p:nvSpPr>
            <p:spPr bwMode="auto">
              <a:xfrm>
                <a:off x="477" y="1351"/>
                <a:ext cx="0" cy="1635"/>
              </a:xfrm>
              <a:prstGeom prst="line">
                <a:avLst/>
              </a:prstGeom>
              <a:noFill/>
              <a:ln w="127000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</p:grpSp>
        <p:grpSp>
          <p:nvGrpSpPr>
            <p:cNvPr id="21623" name="Group 119"/>
            <p:cNvGrpSpPr>
              <a:grpSpLocks/>
            </p:cNvGrpSpPr>
            <p:nvPr/>
          </p:nvGrpSpPr>
          <p:grpSpPr bwMode="auto">
            <a:xfrm>
              <a:off x="1968" y="1152"/>
              <a:ext cx="1248" cy="1632"/>
              <a:chOff x="1968" y="1152"/>
              <a:chExt cx="1248" cy="1632"/>
            </a:xfrm>
          </p:grpSpPr>
          <p:sp>
            <p:nvSpPr>
              <p:cNvPr id="21609" name="AutoShape 105"/>
              <p:cNvSpPr>
                <a:spLocks noChangeArrowheads="1"/>
              </p:cNvSpPr>
              <p:nvPr/>
            </p:nvSpPr>
            <p:spPr bwMode="auto">
              <a:xfrm>
                <a:off x="1968" y="1152"/>
                <a:ext cx="1248" cy="1632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21610" name="Line 106"/>
              <p:cNvSpPr>
                <a:spLocks noChangeShapeType="1"/>
              </p:cNvSpPr>
              <p:nvPr/>
            </p:nvSpPr>
            <p:spPr bwMode="auto">
              <a:xfrm>
                <a:off x="2448" y="1277"/>
                <a:ext cx="0" cy="1356"/>
              </a:xfrm>
              <a:prstGeom prst="line">
                <a:avLst/>
              </a:prstGeom>
              <a:noFill/>
              <a:ln w="127000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</p:grpSp>
      </p:grpSp>
      <p:grpSp>
        <p:nvGrpSpPr>
          <p:cNvPr id="21622" name="Group 118"/>
          <p:cNvGrpSpPr>
            <a:grpSpLocks/>
          </p:cNvGrpSpPr>
          <p:nvPr/>
        </p:nvGrpSpPr>
        <p:grpSpPr bwMode="auto">
          <a:xfrm>
            <a:off x="533400" y="1219200"/>
            <a:ext cx="4724400" cy="3810000"/>
            <a:chOff x="336" y="768"/>
            <a:chExt cx="2976" cy="2400"/>
          </a:xfrm>
        </p:grpSpPr>
        <p:grpSp>
          <p:nvGrpSpPr>
            <p:cNvPr id="21592" name="Group 88"/>
            <p:cNvGrpSpPr>
              <a:grpSpLocks/>
            </p:cNvGrpSpPr>
            <p:nvPr/>
          </p:nvGrpSpPr>
          <p:grpSpPr bwMode="auto">
            <a:xfrm>
              <a:off x="336" y="768"/>
              <a:ext cx="768" cy="2400"/>
              <a:chOff x="336" y="768"/>
              <a:chExt cx="768" cy="2400"/>
            </a:xfrm>
          </p:grpSpPr>
          <p:sp>
            <p:nvSpPr>
              <p:cNvPr id="21590" name="AutoShape 86"/>
              <p:cNvSpPr>
                <a:spLocks noChangeArrowheads="1"/>
              </p:cNvSpPr>
              <p:nvPr/>
            </p:nvSpPr>
            <p:spPr bwMode="auto">
              <a:xfrm>
                <a:off x="336" y="768"/>
                <a:ext cx="768" cy="2400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21591" name="Line 87"/>
              <p:cNvSpPr>
                <a:spLocks noChangeShapeType="1"/>
              </p:cNvSpPr>
              <p:nvPr/>
            </p:nvSpPr>
            <p:spPr bwMode="auto">
              <a:xfrm>
                <a:off x="708" y="953"/>
                <a:ext cx="0" cy="1993"/>
              </a:xfrm>
              <a:prstGeom prst="line">
                <a:avLst/>
              </a:prstGeom>
              <a:noFill/>
              <a:ln w="381000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</p:grpSp>
        <p:grpSp>
          <p:nvGrpSpPr>
            <p:cNvPr id="21621" name="Group 117"/>
            <p:cNvGrpSpPr>
              <a:grpSpLocks/>
            </p:cNvGrpSpPr>
            <p:nvPr/>
          </p:nvGrpSpPr>
          <p:grpSpPr bwMode="auto">
            <a:xfrm>
              <a:off x="1488" y="768"/>
              <a:ext cx="1824" cy="2400"/>
              <a:chOff x="1488" y="768"/>
              <a:chExt cx="1824" cy="2400"/>
            </a:xfrm>
          </p:grpSpPr>
          <p:sp>
            <p:nvSpPr>
              <p:cNvPr id="21594" name="AutoShape 90"/>
              <p:cNvSpPr>
                <a:spLocks noChangeArrowheads="1"/>
              </p:cNvSpPr>
              <p:nvPr/>
            </p:nvSpPr>
            <p:spPr bwMode="auto">
              <a:xfrm>
                <a:off x="1488" y="768"/>
                <a:ext cx="1824" cy="2400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21595" name="Line 91"/>
              <p:cNvSpPr>
                <a:spLocks noChangeShapeType="1"/>
              </p:cNvSpPr>
              <p:nvPr/>
            </p:nvSpPr>
            <p:spPr bwMode="auto">
              <a:xfrm>
                <a:off x="2064" y="953"/>
                <a:ext cx="0" cy="1993"/>
              </a:xfrm>
              <a:prstGeom prst="line">
                <a:avLst/>
              </a:prstGeom>
              <a:noFill/>
              <a:ln w="381000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</p:grpSp>
      </p:grpSp>
      <p:grpSp>
        <p:nvGrpSpPr>
          <p:cNvPr id="21620" name="Group 116"/>
          <p:cNvGrpSpPr>
            <a:grpSpLocks/>
          </p:cNvGrpSpPr>
          <p:nvPr/>
        </p:nvGrpSpPr>
        <p:grpSpPr bwMode="auto">
          <a:xfrm>
            <a:off x="381000" y="609600"/>
            <a:ext cx="5029200" cy="5105400"/>
            <a:chOff x="288" y="384"/>
            <a:chExt cx="3168" cy="3216"/>
          </a:xfrm>
        </p:grpSpPr>
        <p:sp>
          <p:nvSpPr>
            <p:cNvPr id="21586" name="AutoShape 82"/>
            <p:cNvSpPr>
              <a:spLocks noChangeArrowheads="1"/>
            </p:cNvSpPr>
            <p:nvPr/>
          </p:nvSpPr>
          <p:spPr bwMode="auto">
            <a:xfrm>
              <a:off x="288" y="384"/>
              <a:ext cx="3168" cy="3216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21587" name="Line 83"/>
            <p:cNvSpPr>
              <a:spLocks noChangeShapeType="1"/>
            </p:cNvSpPr>
            <p:nvPr/>
          </p:nvSpPr>
          <p:spPr bwMode="auto">
            <a:xfrm>
              <a:off x="1440" y="631"/>
              <a:ext cx="0" cy="2672"/>
            </a:xfrm>
            <a:prstGeom prst="line">
              <a:avLst/>
            </a:prstGeom>
            <a:noFill/>
            <a:ln w="762000">
              <a:solidFill>
                <a:srgbClr val="00FF00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</p:grpSp>
      <p:sp>
        <p:nvSpPr>
          <p:cNvPr id="21627" name="Rectangle 123"/>
          <p:cNvSpPr>
            <a:spLocks noGrp="1" noChangeArrowheads="1"/>
          </p:cNvSpPr>
          <p:nvPr>
            <p:ph type="body" idx="4294967295"/>
          </p:nvPr>
        </p:nvSpPr>
        <p:spPr>
          <a:xfrm>
            <a:off x="6019800" y="1905000"/>
            <a:ext cx="2971800" cy="2378075"/>
          </a:xfrm>
        </p:spPr>
        <p:txBody>
          <a:bodyPr/>
          <a:lstStyle/>
          <a:p>
            <a:r>
              <a:rPr lang="en-US" sz="2800" b="1">
                <a:solidFill>
                  <a:srgbClr val="00FFFF"/>
                </a:solidFill>
              </a:rPr>
              <a:t>Divide</a:t>
            </a:r>
            <a:r>
              <a:rPr lang="en-US" sz="2800" b="1">
                <a:solidFill>
                  <a:schemeClr val="tx2"/>
                </a:solidFill>
              </a:rPr>
              <a:t> </a:t>
            </a:r>
            <a:r>
              <a:rPr lang="en-US" sz="2800" b="1"/>
              <a:t>and</a:t>
            </a:r>
            <a:r>
              <a:rPr lang="en-US" sz="2800" b="1">
                <a:solidFill>
                  <a:schemeClr val="tx2"/>
                </a:solidFill>
              </a:rPr>
              <a:t> </a:t>
            </a:r>
            <a:r>
              <a:rPr lang="en-US" sz="2800" b="1">
                <a:solidFill>
                  <a:srgbClr val="FFFF00"/>
                </a:solidFill>
              </a:rPr>
              <a:t>Conquer</a:t>
            </a:r>
            <a:r>
              <a:rPr lang="en-US" sz="2800" b="1"/>
              <a:t>!</a:t>
            </a:r>
          </a:p>
          <a:p>
            <a:r>
              <a:rPr lang="en-US" sz="2800" b="1">
                <a:solidFill>
                  <a:srgbClr val="FF0000"/>
                </a:solidFill>
              </a:rPr>
              <a:t>How can we capture this abstraction?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2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5029200" cy="936625"/>
          </a:xfrm>
        </p:spPr>
        <p:txBody>
          <a:bodyPr/>
          <a:lstStyle/>
          <a:p>
            <a:r>
              <a:rPr lang="en-US" sz="4400" b="1">
                <a:solidFill>
                  <a:srgbClr val="FF9933"/>
                </a:solidFill>
              </a:rPr>
              <a:t>Abstract Sorter Class</a:t>
            </a:r>
          </a:p>
        </p:txBody>
      </p:sp>
      <p:grpSp>
        <p:nvGrpSpPr>
          <p:cNvPr id="25636" name="Group 36"/>
          <p:cNvGrpSpPr>
            <a:grpSpLocks/>
          </p:cNvGrpSpPr>
          <p:nvPr/>
        </p:nvGrpSpPr>
        <p:grpSpPr bwMode="auto">
          <a:xfrm>
            <a:off x="152400" y="2819400"/>
            <a:ext cx="5943600" cy="2209800"/>
            <a:chOff x="96" y="1776"/>
            <a:chExt cx="3744" cy="139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96" y="1776"/>
              <a:ext cx="3744" cy="1392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/>
            <a:lstStyle/>
            <a:p>
              <a:pPr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 i="1">
                  <a:solidFill>
                    <a:schemeClr val="bg2"/>
                  </a:solidFill>
                </a:rPr>
                <a:t>ASorter</a:t>
              </a:r>
            </a:p>
          </p:txBody>
        </p:sp>
        <p:sp>
          <p:nvSpPr>
            <p:cNvPr id="25604" name="Line 4"/>
            <p:cNvSpPr>
              <a:spLocks noChangeShapeType="1"/>
            </p:cNvSpPr>
            <p:nvPr/>
          </p:nvSpPr>
          <p:spPr bwMode="auto">
            <a:xfrm>
              <a:off x="96" y="2112"/>
              <a:ext cx="3744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</p:grp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28600" y="3505200"/>
            <a:ext cx="5237163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200">
                <a:solidFill>
                  <a:schemeClr val="bg2"/>
                </a:solidFill>
              </a:rPr>
              <a:t>+ void: sort(Object[ ] A, int: lo, int: hi);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228600" y="3962400"/>
            <a:ext cx="4778375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200" i="1">
                <a:solidFill>
                  <a:schemeClr val="bg2"/>
                </a:solidFill>
              </a:rPr>
              <a:t># int: split(Object[] A, int lo, int hi);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228600" y="4419600"/>
            <a:ext cx="5665788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200" i="1">
                <a:solidFill>
                  <a:schemeClr val="bg2"/>
                </a:solidFill>
              </a:rPr>
              <a:t># void: join(Object[] A, int lo, int s, int hi);</a:t>
            </a:r>
          </a:p>
        </p:txBody>
      </p:sp>
      <p:grpSp>
        <p:nvGrpSpPr>
          <p:cNvPr id="25637" name="Group 37"/>
          <p:cNvGrpSpPr>
            <a:grpSpLocks/>
          </p:cNvGrpSpPr>
          <p:nvPr/>
        </p:nvGrpSpPr>
        <p:grpSpPr bwMode="auto">
          <a:xfrm>
            <a:off x="5105400" y="0"/>
            <a:ext cx="4038600" cy="3621088"/>
            <a:chOff x="3216" y="0"/>
            <a:chExt cx="2544" cy="2281"/>
          </a:xfrm>
        </p:grpSpPr>
        <p:sp>
          <p:nvSpPr>
            <p:cNvPr id="25606" name="AutoShape 6"/>
            <p:cNvSpPr>
              <a:spLocks noChangeArrowheads="1"/>
            </p:cNvSpPr>
            <p:nvPr/>
          </p:nvSpPr>
          <p:spPr bwMode="auto">
            <a:xfrm>
              <a:off x="3216" y="0"/>
              <a:ext cx="2544" cy="1728"/>
            </a:xfrm>
            <a:prstGeom prst="foldedCorner">
              <a:avLst>
                <a:gd name="adj" fmla="val 12806"/>
              </a:avLst>
            </a:prstGeom>
            <a:solidFill>
              <a:srgbClr val="FFFF99"/>
            </a:solidFill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/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if (lo &lt; hi) {</a:t>
              </a:r>
            </a:p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  int s = split (A, lo, hi);</a:t>
              </a:r>
            </a:p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  sort (A, lo, s-1);</a:t>
              </a:r>
            </a:p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  sort (A, s, hi);</a:t>
              </a:r>
            </a:p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  join (A, lo, s, hi);</a:t>
              </a:r>
            </a:p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}</a:t>
              </a:r>
            </a:p>
          </p:txBody>
        </p:sp>
        <p:cxnSp>
          <p:nvCxnSpPr>
            <p:cNvPr id="25612" name="AutoShape 12"/>
            <p:cNvCxnSpPr>
              <a:cxnSpLocks noChangeShapeType="1"/>
              <a:endCxn id="25606" idx="2"/>
            </p:cNvCxnSpPr>
            <p:nvPr/>
          </p:nvCxnSpPr>
          <p:spPr bwMode="auto">
            <a:xfrm flipV="1">
              <a:off x="3325" y="1736"/>
              <a:ext cx="1163" cy="545"/>
            </a:xfrm>
            <a:prstGeom prst="bentConnector2">
              <a:avLst/>
            </a:prstGeom>
            <a:noFill/>
            <a:ln w="50800">
              <a:solidFill>
                <a:srgbClr val="FF0000"/>
              </a:solidFill>
              <a:prstDash val="sysDot"/>
              <a:miter lim="800000"/>
              <a:headEnd/>
              <a:tailEnd/>
            </a:ln>
            <a:effectLst/>
          </p:spPr>
        </p:cxnSp>
      </p:grpSp>
      <p:sp>
        <p:nvSpPr>
          <p:cNvPr id="25628" name="AutoShape 28"/>
          <p:cNvSpPr>
            <a:spLocks/>
          </p:cNvSpPr>
          <p:nvPr/>
        </p:nvSpPr>
        <p:spPr bwMode="auto">
          <a:xfrm>
            <a:off x="5943600" y="4038600"/>
            <a:ext cx="533400" cy="685800"/>
          </a:xfrm>
          <a:prstGeom prst="rightBrace">
            <a:avLst>
              <a:gd name="adj1" fmla="val 10714"/>
              <a:gd name="adj2" fmla="val 50000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25629" name="AutoShape 29"/>
          <p:cNvSpPr>
            <a:spLocks noChangeArrowheads="1"/>
          </p:cNvSpPr>
          <p:nvPr/>
        </p:nvSpPr>
        <p:spPr bwMode="auto">
          <a:xfrm>
            <a:off x="304800" y="1219200"/>
            <a:ext cx="3886200" cy="990600"/>
          </a:xfrm>
          <a:prstGeom prst="wedgeRoundRectCallout">
            <a:avLst>
              <a:gd name="adj1" fmla="val -19852"/>
              <a:gd name="adj2" fmla="val 183495"/>
              <a:gd name="adj3" fmla="val 16667"/>
            </a:avLst>
          </a:prstGeom>
          <a:solidFill>
            <a:srgbClr val="CCFFFF"/>
          </a:solidFill>
          <a:ln w="254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>
                <a:solidFill>
                  <a:schemeClr val="bg2"/>
                </a:solidFill>
              </a:rPr>
              <a:t>Concrete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>
                <a:solidFill>
                  <a:schemeClr val="bg2"/>
                </a:solidFill>
              </a:rPr>
              <a:t>“Template Method”</a:t>
            </a:r>
          </a:p>
        </p:txBody>
      </p:sp>
      <p:grpSp>
        <p:nvGrpSpPr>
          <p:cNvPr id="25632" name="Group 32"/>
          <p:cNvGrpSpPr>
            <a:grpSpLocks/>
          </p:cNvGrpSpPr>
          <p:nvPr/>
        </p:nvGrpSpPr>
        <p:grpSpPr bwMode="auto">
          <a:xfrm>
            <a:off x="228600" y="3810000"/>
            <a:ext cx="8915400" cy="2743200"/>
            <a:chOff x="144" y="2400"/>
            <a:chExt cx="5616" cy="1728"/>
          </a:xfrm>
        </p:grpSpPr>
        <p:sp>
          <p:nvSpPr>
            <p:cNvPr id="25616" name="Rectangle 16"/>
            <p:cNvSpPr>
              <a:spLocks noChangeArrowheads="1"/>
            </p:cNvSpPr>
            <p:nvPr/>
          </p:nvSpPr>
          <p:spPr bwMode="auto">
            <a:xfrm>
              <a:off x="3552" y="3648"/>
              <a:ext cx="1248" cy="48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/>
            <a:lstStyle/>
            <a:p>
              <a:pPr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SortAlgo</a:t>
              </a:r>
            </a:p>
          </p:txBody>
        </p:sp>
        <p:sp>
          <p:nvSpPr>
            <p:cNvPr id="25617" name="Line 17"/>
            <p:cNvSpPr>
              <a:spLocks noChangeShapeType="1"/>
            </p:cNvSpPr>
            <p:nvPr/>
          </p:nvSpPr>
          <p:spPr bwMode="auto">
            <a:xfrm>
              <a:off x="3552" y="3936"/>
              <a:ext cx="1248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25618" name="Rectangle 18"/>
            <p:cNvSpPr>
              <a:spLocks noChangeArrowheads="1"/>
            </p:cNvSpPr>
            <p:nvPr/>
          </p:nvSpPr>
          <p:spPr bwMode="auto">
            <a:xfrm>
              <a:off x="144" y="3648"/>
              <a:ext cx="1248" cy="48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/>
            <a:lstStyle/>
            <a:p>
              <a:pPr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Selection</a:t>
              </a:r>
            </a:p>
          </p:txBody>
        </p:sp>
        <p:sp>
          <p:nvSpPr>
            <p:cNvPr id="25619" name="Line 19"/>
            <p:cNvSpPr>
              <a:spLocks noChangeShapeType="1"/>
            </p:cNvSpPr>
            <p:nvPr/>
          </p:nvSpPr>
          <p:spPr bwMode="auto">
            <a:xfrm>
              <a:off x="144" y="3936"/>
              <a:ext cx="1248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25620" name="Rectangle 20"/>
            <p:cNvSpPr>
              <a:spLocks noChangeArrowheads="1"/>
            </p:cNvSpPr>
            <p:nvPr/>
          </p:nvSpPr>
          <p:spPr bwMode="auto">
            <a:xfrm>
              <a:off x="1632" y="3648"/>
              <a:ext cx="1248" cy="48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/>
            <a:lstStyle/>
            <a:p>
              <a:pPr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Insertion</a:t>
              </a:r>
            </a:p>
          </p:txBody>
        </p:sp>
        <p:sp>
          <p:nvSpPr>
            <p:cNvPr id="25621" name="Line 21"/>
            <p:cNvSpPr>
              <a:spLocks noChangeShapeType="1"/>
            </p:cNvSpPr>
            <p:nvPr/>
          </p:nvSpPr>
          <p:spPr bwMode="auto">
            <a:xfrm>
              <a:off x="1632" y="3936"/>
              <a:ext cx="1248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25622" name="Line 22"/>
            <p:cNvSpPr>
              <a:spLocks noChangeShapeType="1"/>
            </p:cNvSpPr>
            <p:nvPr/>
          </p:nvSpPr>
          <p:spPr bwMode="auto">
            <a:xfrm flipV="1">
              <a:off x="2256" y="3168"/>
              <a:ext cx="0" cy="48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  <p:cxnSp>
          <p:nvCxnSpPr>
            <p:cNvPr id="25625" name="AutoShape 25"/>
            <p:cNvCxnSpPr>
              <a:cxnSpLocks noChangeShapeType="1"/>
              <a:stCxn id="25618" idx="0"/>
              <a:endCxn id="25622" idx="1"/>
            </p:cNvCxnSpPr>
            <p:nvPr/>
          </p:nvCxnSpPr>
          <p:spPr bwMode="auto">
            <a:xfrm rot="16200000">
              <a:off x="1270" y="2650"/>
              <a:ext cx="484" cy="1488"/>
            </a:xfrm>
            <a:prstGeom prst="bentConnector3">
              <a:avLst>
                <a:gd name="adj1" fmla="val 27273"/>
              </a:avLst>
            </a:prstGeom>
            <a:noFill/>
            <a:ln w="50800">
              <a:solidFill>
                <a:srgbClr val="FF9933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26" name="AutoShape 26"/>
            <p:cNvCxnSpPr>
              <a:cxnSpLocks noChangeShapeType="1"/>
              <a:stCxn id="25616" idx="0"/>
            </p:cNvCxnSpPr>
            <p:nvPr/>
          </p:nvCxnSpPr>
          <p:spPr bwMode="auto">
            <a:xfrm rot="5400000" flipH="1">
              <a:off x="3126" y="2586"/>
              <a:ext cx="132" cy="1968"/>
            </a:xfrm>
            <a:prstGeom prst="bentConnector2">
              <a:avLst/>
            </a:prstGeom>
            <a:noFill/>
            <a:ln w="50800">
              <a:solidFill>
                <a:schemeClr val="tx2"/>
              </a:solidFill>
              <a:miter lim="800000"/>
              <a:headEnd/>
              <a:tailEnd/>
            </a:ln>
            <a:effectLst/>
          </p:spPr>
        </p:cxnSp>
        <p:sp>
          <p:nvSpPr>
            <p:cNvPr id="25627" name="Line 27"/>
            <p:cNvSpPr>
              <a:spLocks noChangeShapeType="1"/>
            </p:cNvSpPr>
            <p:nvPr/>
          </p:nvSpPr>
          <p:spPr bwMode="auto">
            <a:xfrm>
              <a:off x="3024" y="3936"/>
              <a:ext cx="336" cy="0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prstDash val="sysDot"/>
              <a:round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25630" name="Text Box 30"/>
            <p:cNvSpPr txBox="1">
              <a:spLocks noChangeArrowheads="1"/>
            </p:cNvSpPr>
            <p:nvPr/>
          </p:nvSpPr>
          <p:spPr bwMode="auto">
            <a:xfrm>
              <a:off x="4176" y="2400"/>
              <a:ext cx="1584" cy="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/>
                <a:t>abstract,</a:t>
              </a:r>
            </a:p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/>
                <a:t>relegated to subclasses</a:t>
              </a:r>
            </a:p>
          </p:txBody>
        </p:sp>
        <p:sp>
          <p:nvSpPr>
            <p:cNvPr id="25631" name="AutoShape 31"/>
            <p:cNvSpPr>
              <a:spLocks noChangeArrowheads="1"/>
            </p:cNvSpPr>
            <p:nvPr/>
          </p:nvSpPr>
          <p:spPr bwMode="auto">
            <a:xfrm rot="10800000">
              <a:off x="4944" y="3264"/>
              <a:ext cx="336" cy="768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9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25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5" grpId="0" autoUpdateAnimBg="0"/>
      <p:bldP spid="25608" grpId="0" autoUpdateAnimBg="0"/>
      <p:bldP spid="25609" grpId="0" autoUpdateAnimBg="0"/>
      <p:bldP spid="25628" grpId="0" animBg="1"/>
      <p:bldP spid="25629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5943600" cy="936625"/>
          </a:xfrm>
        </p:spPr>
        <p:txBody>
          <a:bodyPr/>
          <a:lstStyle/>
          <a:p>
            <a:r>
              <a:rPr lang="en-US" sz="4400" b="1">
                <a:solidFill>
                  <a:srgbClr val="FF9933"/>
                </a:solidFill>
              </a:rPr>
              <a:t>Template Method Pattern</a:t>
            </a:r>
          </a:p>
        </p:txBody>
      </p:sp>
      <p:grpSp>
        <p:nvGrpSpPr>
          <p:cNvPr id="26675" name="Group 51"/>
          <p:cNvGrpSpPr>
            <a:grpSpLocks/>
          </p:cNvGrpSpPr>
          <p:nvPr/>
        </p:nvGrpSpPr>
        <p:grpSpPr bwMode="auto">
          <a:xfrm>
            <a:off x="1143000" y="1371600"/>
            <a:ext cx="2286000" cy="1981200"/>
            <a:chOff x="624" y="864"/>
            <a:chExt cx="1440" cy="1248"/>
          </a:xfrm>
        </p:grpSpPr>
        <p:sp>
          <p:nvSpPr>
            <p:cNvPr id="26628" name="Rectangle 4"/>
            <p:cNvSpPr>
              <a:spLocks noChangeArrowheads="1"/>
            </p:cNvSpPr>
            <p:nvPr/>
          </p:nvSpPr>
          <p:spPr bwMode="auto">
            <a:xfrm>
              <a:off x="624" y="864"/>
              <a:ext cx="1440" cy="1248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/>
            <a:lstStyle/>
            <a:p>
              <a:pPr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 i="1">
                  <a:solidFill>
                    <a:schemeClr val="bg2"/>
                  </a:solidFill>
                </a:rPr>
                <a:t>AClass</a:t>
              </a:r>
            </a:p>
          </p:txBody>
        </p:sp>
        <p:sp>
          <p:nvSpPr>
            <p:cNvPr id="26629" name="Line 5"/>
            <p:cNvSpPr>
              <a:spLocks noChangeShapeType="1"/>
            </p:cNvSpPr>
            <p:nvPr/>
          </p:nvSpPr>
          <p:spPr bwMode="auto">
            <a:xfrm>
              <a:off x="624" y="1248"/>
              <a:ext cx="1440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26630" name="Text Box 6"/>
            <p:cNvSpPr txBox="1">
              <a:spLocks noChangeArrowheads="1"/>
            </p:cNvSpPr>
            <p:nvPr/>
          </p:nvSpPr>
          <p:spPr bwMode="auto">
            <a:xfrm>
              <a:off x="672" y="1296"/>
              <a:ext cx="1356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200">
                  <a:solidFill>
                    <a:schemeClr val="bg2"/>
                  </a:solidFill>
                </a:rPr>
                <a:t>+ invariant(…);</a:t>
              </a:r>
            </a:p>
          </p:txBody>
        </p:sp>
        <p:sp>
          <p:nvSpPr>
            <p:cNvPr id="26631" name="Text Box 7"/>
            <p:cNvSpPr txBox="1">
              <a:spLocks noChangeArrowheads="1"/>
            </p:cNvSpPr>
            <p:nvPr/>
          </p:nvSpPr>
          <p:spPr bwMode="auto">
            <a:xfrm>
              <a:off x="672" y="1536"/>
              <a:ext cx="1292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200" i="1">
                  <a:solidFill>
                    <a:schemeClr val="bg2"/>
                  </a:solidFill>
                </a:rPr>
                <a:t># variant1(…);</a:t>
              </a:r>
            </a:p>
          </p:txBody>
        </p:sp>
        <p:sp>
          <p:nvSpPr>
            <p:cNvPr id="26632" name="Text Box 8"/>
            <p:cNvSpPr txBox="1">
              <a:spLocks noChangeArrowheads="1"/>
            </p:cNvSpPr>
            <p:nvPr/>
          </p:nvSpPr>
          <p:spPr bwMode="auto">
            <a:xfrm>
              <a:off x="672" y="1776"/>
              <a:ext cx="1292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200" i="1">
                  <a:solidFill>
                    <a:schemeClr val="bg2"/>
                  </a:solidFill>
                </a:rPr>
                <a:t># variant2(…);</a:t>
              </a:r>
            </a:p>
          </p:txBody>
        </p:sp>
      </p:grpSp>
      <p:grpSp>
        <p:nvGrpSpPr>
          <p:cNvPr id="26679" name="Group 55"/>
          <p:cNvGrpSpPr>
            <a:grpSpLocks/>
          </p:cNvGrpSpPr>
          <p:nvPr/>
        </p:nvGrpSpPr>
        <p:grpSpPr bwMode="auto">
          <a:xfrm>
            <a:off x="3371850" y="0"/>
            <a:ext cx="5543550" cy="2819400"/>
            <a:chOff x="2124" y="0"/>
            <a:chExt cx="3492" cy="1776"/>
          </a:xfrm>
        </p:grpSpPr>
        <p:sp>
          <p:nvSpPr>
            <p:cNvPr id="26634" name="AutoShape 10"/>
            <p:cNvSpPr>
              <a:spLocks noChangeArrowheads="1"/>
            </p:cNvSpPr>
            <p:nvPr/>
          </p:nvSpPr>
          <p:spPr bwMode="auto">
            <a:xfrm>
              <a:off x="3888" y="0"/>
              <a:ext cx="1728" cy="1776"/>
            </a:xfrm>
            <a:prstGeom prst="foldedCorner">
              <a:avLst>
                <a:gd name="adj" fmla="val 12806"/>
              </a:avLst>
            </a:prstGeom>
            <a:solidFill>
              <a:srgbClr val="FFFF00">
                <a:alpha val="50000"/>
              </a:srgbClr>
            </a:solidFill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/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>
                  <a:solidFill>
                    <a:schemeClr val="bg2"/>
                  </a:solidFill>
                </a:rPr>
                <a:t>invariant () {</a:t>
              </a:r>
            </a:p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>
                  <a:solidFill>
                    <a:schemeClr val="bg2"/>
                  </a:solidFill>
                </a:rPr>
                <a:t> …</a:t>
              </a:r>
            </a:p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>
                  <a:solidFill>
                    <a:schemeClr val="bg2"/>
                  </a:solidFill>
                </a:rPr>
                <a:t>  variant1 (…);</a:t>
              </a:r>
            </a:p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>
                  <a:solidFill>
                    <a:schemeClr val="bg2"/>
                  </a:solidFill>
                </a:rPr>
                <a:t>  …</a:t>
              </a:r>
            </a:p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>
                  <a:solidFill>
                    <a:schemeClr val="bg2"/>
                  </a:solidFill>
                </a:rPr>
                <a:t>  variant2 (…);</a:t>
              </a:r>
            </a:p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>
                  <a:solidFill>
                    <a:schemeClr val="bg2"/>
                  </a:solidFill>
                </a:rPr>
                <a:t>  …</a:t>
              </a:r>
            </a:p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>
                  <a:solidFill>
                    <a:schemeClr val="bg2"/>
                  </a:solidFill>
                </a:rPr>
                <a:t>}</a:t>
              </a:r>
            </a:p>
          </p:txBody>
        </p:sp>
        <p:cxnSp>
          <p:nvCxnSpPr>
            <p:cNvPr id="26635" name="AutoShape 11"/>
            <p:cNvCxnSpPr>
              <a:cxnSpLocks noChangeShapeType="1"/>
              <a:stCxn id="26630" idx="3"/>
              <a:endCxn id="26634" idx="1"/>
            </p:cNvCxnSpPr>
            <p:nvPr/>
          </p:nvCxnSpPr>
          <p:spPr bwMode="auto">
            <a:xfrm flipV="1">
              <a:off x="2124" y="888"/>
              <a:ext cx="1756" cy="527"/>
            </a:xfrm>
            <a:prstGeom prst="bentConnector3">
              <a:avLst>
                <a:gd name="adj1" fmla="val 50227"/>
              </a:avLst>
            </a:prstGeom>
            <a:noFill/>
            <a:ln w="50800">
              <a:solidFill>
                <a:srgbClr val="FF0000"/>
              </a:solidFill>
              <a:prstDash val="sysDot"/>
              <a:miter lim="800000"/>
              <a:headEnd/>
              <a:tailEnd/>
            </a:ln>
            <a:effectLst/>
          </p:spPr>
        </p:cxnSp>
      </p:grpSp>
      <p:grpSp>
        <p:nvGrpSpPr>
          <p:cNvPr id="26676" name="Group 52"/>
          <p:cNvGrpSpPr>
            <a:grpSpLocks/>
          </p:cNvGrpSpPr>
          <p:nvPr/>
        </p:nvGrpSpPr>
        <p:grpSpPr bwMode="auto">
          <a:xfrm>
            <a:off x="152400" y="3352800"/>
            <a:ext cx="7848600" cy="3181350"/>
            <a:chOff x="96" y="2124"/>
            <a:chExt cx="4944" cy="2004"/>
          </a:xfrm>
        </p:grpSpPr>
        <p:sp>
          <p:nvSpPr>
            <p:cNvPr id="26650" name="AutoShape 26"/>
            <p:cNvSpPr>
              <a:spLocks noChangeArrowheads="1"/>
            </p:cNvSpPr>
            <p:nvPr/>
          </p:nvSpPr>
          <p:spPr bwMode="auto">
            <a:xfrm rot="10800000">
              <a:off x="3504" y="2976"/>
              <a:ext cx="1536" cy="912"/>
            </a:xfrm>
            <a:custGeom>
              <a:avLst/>
              <a:gdLst>
                <a:gd name="G0" fmla="+- 16121 0 0"/>
                <a:gd name="G1" fmla="+- 2953 0 0"/>
                <a:gd name="G2" fmla="+- 12158 0 2953"/>
                <a:gd name="G3" fmla="+- G2 0 2953"/>
                <a:gd name="G4" fmla="*/ G3 32768 32059"/>
                <a:gd name="G5" fmla="*/ G4 1 2"/>
                <a:gd name="G6" fmla="+- 21600 0 16121"/>
                <a:gd name="G7" fmla="*/ G6 2953 6079"/>
                <a:gd name="G8" fmla="+- G7 16121 0"/>
                <a:gd name="T0" fmla="*/ 16121 w 21600"/>
                <a:gd name="T1" fmla="*/ 0 h 21600"/>
                <a:gd name="T2" fmla="*/ 16121 w 21600"/>
                <a:gd name="T3" fmla="*/ 12158 h 21600"/>
                <a:gd name="T4" fmla="*/ 3195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6121" y="0"/>
                  </a:lnTo>
                  <a:lnTo>
                    <a:pt x="16121" y="2953"/>
                  </a:lnTo>
                  <a:lnTo>
                    <a:pt x="12427" y="2953"/>
                  </a:lnTo>
                  <a:cubicBezTo>
                    <a:pt x="5564" y="2953"/>
                    <a:pt x="0" y="7074"/>
                    <a:pt x="0" y="12158"/>
                  </a:cubicBezTo>
                  <a:lnTo>
                    <a:pt x="0" y="21600"/>
                  </a:lnTo>
                  <a:lnTo>
                    <a:pt x="6390" y="21600"/>
                  </a:lnTo>
                  <a:lnTo>
                    <a:pt x="6390" y="12158"/>
                  </a:lnTo>
                  <a:cubicBezTo>
                    <a:pt x="6390" y="10527"/>
                    <a:pt x="9093" y="9205"/>
                    <a:pt x="12427" y="9205"/>
                  </a:cubicBezTo>
                  <a:lnTo>
                    <a:pt x="16121" y="9205"/>
                  </a:lnTo>
                  <a:lnTo>
                    <a:pt x="16121" y="12158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4" name="Rectangle 30"/>
            <p:cNvSpPr>
              <a:spLocks noChangeArrowheads="1"/>
            </p:cNvSpPr>
            <p:nvPr/>
          </p:nvSpPr>
          <p:spPr bwMode="auto">
            <a:xfrm>
              <a:off x="96" y="3216"/>
              <a:ext cx="1392" cy="912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/>
            <a:lstStyle/>
            <a:p>
              <a:pPr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ConcreteX</a:t>
              </a:r>
            </a:p>
          </p:txBody>
        </p:sp>
        <p:sp>
          <p:nvSpPr>
            <p:cNvPr id="26655" name="Line 31"/>
            <p:cNvSpPr>
              <a:spLocks noChangeShapeType="1"/>
            </p:cNvSpPr>
            <p:nvPr/>
          </p:nvSpPr>
          <p:spPr bwMode="auto">
            <a:xfrm>
              <a:off x="96" y="3552"/>
              <a:ext cx="1394" cy="1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26657" name="Text Box 33"/>
            <p:cNvSpPr txBox="1">
              <a:spLocks noChangeArrowheads="1"/>
            </p:cNvSpPr>
            <p:nvPr/>
          </p:nvSpPr>
          <p:spPr bwMode="auto">
            <a:xfrm>
              <a:off x="144" y="3600"/>
              <a:ext cx="1292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200">
                  <a:solidFill>
                    <a:schemeClr val="bg2"/>
                  </a:solidFill>
                </a:rPr>
                <a:t># variant1(…);</a:t>
              </a:r>
            </a:p>
          </p:txBody>
        </p:sp>
        <p:sp>
          <p:nvSpPr>
            <p:cNvPr id="26658" name="Text Box 34"/>
            <p:cNvSpPr txBox="1">
              <a:spLocks noChangeArrowheads="1"/>
            </p:cNvSpPr>
            <p:nvPr/>
          </p:nvSpPr>
          <p:spPr bwMode="auto">
            <a:xfrm>
              <a:off x="144" y="3840"/>
              <a:ext cx="1292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200">
                  <a:solidFill>
                    <a:schemeClr val="bg2"/>
                  </a:solidFill>
                </a:rPr>
                <a:t># variant2(…);</a:t>
              </a:r>
            </a:p>
          </p:txBody>
        </p:sp>
        <p:sp>
          <p:nvSpPr>
            <p:cNvPr id="26667" name="Rectangle 43"/>
            <p:cNvSpPr>
              <a:spLocks noChangeArrowheads="1"/>
            </p:cNvSpPr>
            <p:nvPr/>
          </p:nvSpPr>
          <p:spPr bwMode="auto">
            <a:xfrm>
              <a:off x="1680" y="3216"/>
              <a:ext cx="1344" cy="912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/>
            <a:lstStyle/>
            <a:p>
              <a:pPr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800">
                  <a:solidFill>
                    <a:schemeClr val="bg2"/>
                  </a:solidFill>
                </a:rPr>
                <a:t>ConcreteY</a:t>
              </a:r>
            </a:p>
          </p:txBody>
        </p:sp>
        <p:sp>
          <p:nvSpPr>
            <p:cNvPr id="26668" name="Line 44"/>
            <p:cNvSpPr>
              <a:spLocks noChangeShapeType="1"/>
            </p:cNvSpPr>
            <p:nvPr/>
          </p:nvSpPr>
          <p:spPr bwMode="auto">
            <a:xfrm>
              <a:off x="1680" y="3552"/>
              <a:ext cx="1344" cy="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26669" name="Text Box 45"/>
            <p:cNvSpPr txBox="1">
              <a:spLocks noChangeArrowheads="1"/>
            </p:cNvSpPr>
            <p:nvPr/>
          </p:nvSpPr>
          <p:spPr bwMode="auto">
            <a:xfrm>
              <a:off x="1728" y="3600"/>
              <a:ext cx="1292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200">
                  <a:solidFill>
                    <a:schemeClr val="bg2"/>
                  </a:solidFill>
                </a:rPr>
                <a:t># variant1(…);</a:t>
              </a:r>
            </a:p>
          </p:txBody>
        </p:sp>
        <p:sp>
          <p:nvSpPr>
            <p:cNvPr id="26670" name="Text Box 46"/>
            <p:cNvSpPr txBox="1">
              <a:spLocks noChangeArrowheads="1"/>
            </p:cNvSpPr>
            <p:nvPr/>
          </p:nvSpPr>
          <p:spPr bwMode="auto">
            <a:xfrm>
              <a:off x="1728" y="3840"/>
              <a:ext cx="1292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5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sz="2200">
                  <a:solidFill>
                    <a:schemeClr val="bg2"/>
                  </a:solidFill>
                </a:rPr>
                <a:t># variant2(…);</a:t>
              </a:r>
            </a:p>
          </p:txBody>
        </p:sp>
        <p:cxnSp>
          <p:nvCxnSpPr>
            <p:cNvPr id="26671" name="AutoShape 47"/>
            <p:cNvCxnSpPr>
              <a:cxnSpLocks noChangeShapeType="1"/>
              <a:stCxn id="26654" idx="0"/>
              <a:endCxn id="26628" idx="2"/>
            </p:cNvCxnSpPr>
            <p:nvPr/>
          </p:nvCxnSpPr>
          <p:spPr bwMode="auto">
            <a:xfrm rot="16200000">
              <a:off x="576" y="2340"/>
              <a:ext cx="1080" cy="648"/>
            </a:xfrm>
            <a:prstGeom prst="bentConnector3">
              <a:avLst>
                <a:gd name="adj1" fmla="val 50000"/>
              </a:avLst>
            </a:prstGeom>
            <a:noFill/>
            <a:ln w="50800">
              <a:solidFill>
                <a:schemeClr val="tx2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26672" name="AutoShape 48"/>
            <p:cNvCxnSpPr>
              <a:cxnSpLocks noChangeShapeType="1"/>
              <a:stCxn id="26667" idx="0"/>
              <a:endCxn id="26628" idx="2"/>
            </p:cNvCxnSpPr>
            <p:nvPr/>
          </p:nvCxnSpPr>
          <p:spPr bwMode="auto">
            <a:xfrm rot="5400000" flipH="1">
              <a:off x="1356" y="2208"/>
              <a:ext cx="1080" cy="912"/>
            </a:xfrm>
            <a:prstGeom prst="bentConnector3">
              <a:avLst>
                <a:gd name="adj1" fmla="val 50000"/>
              </a:avLst>
            </a:prstGeom>
            <a:noFill/>
            <a:ln w="50800">
              <a:solidFill>
                <a:schemeClr val="tx2"/>
              </a:solidFill>
              <a:miter lim="800000"/>
              <a:headEnd/>
              <a:tailEnd type="triangle" w="med" len="med"/>
            </a:ln>
            <a:effectLst/>
          </p:spPr>
        </p:cxnSp>
      </p:grpSp>
      <p:sp>
        <p:nvSpPr>
          <p:cNvPr id="26673" name="Rectangle 49"/>
          <p:cNvSpPr>
            <a:spLocks noGrp="1" noChangeArrowheads="1"/>
          </p:cNvSpPr>
          <p:nvPr>
            <p:ph type="body" idx="4294967295"/>
          </p:nvPr>
        </p:nvSpPr>
        <p:spPr>
          <a:xfrm>
            <a:off x="4098925" y="2895600"/>
            <a:ext cx="5045075" cy="1828800"/>
          </a:xfrm>
        </p:spPr>
        <p:txBody>
          <a:bodyPr/>
          <a:lstStyle/>
          <a:p>
            <a:r>
              <a:rPr lang="en-US" b="1">
                <a:solidFill>
                  <a:srgbClr val="FF9933"/>
                </a:solidFill>
              </a:rPr>
              <a:t>Expresses </a:t>
            </a:r>
            <a:r>
              <a:rPr lang="en-US" b="1">
                <a:solidFill>
                  <a:srgbClr val="00FFFF"/>
                </a:solidFill>
              </a:rPr>
              <a:t>invariant</a:t>
            </a:r>
            <a:r>
              <a:rPr lang="en-US" b="1">
                <a:solidFill>
                  <a:srgbClr val="FF9933"/>
                </a:solidFill>
              </a:rPr>
              <a:t> in terms of </a:t>
            </a:r>
            <a:r>
              <a:rPr lang="en-US" b="1" i="1">
                <a:solidFill>
                  <a:srgbClr val="00FFFF"/>
                </a:solidFill>
              </a:rPr>
              <a:t>variants</a:t>
            </a:r>
            <a:r>
              <a:rPr lang="en-US" b="1">
                <a:solidFill>
                  <a:srgbClr val="FF9933"/>
                </a:solidFill>
              </a:rPr>
              <a:t>.</a:t>
            </a:r>
          </a:p>
          <a:p>
            <a:r>
              <a:rPr lang="en-US" b="1"/>
              <a:t>White-box Framework:</a:t>
            </a:r>
          </a:p>
          <a:p>
            <a:pPr lvl="1">
              <a:buFont typeface="Wingdings" pitchFamily="2" charset="2"/>
              <a:buChar char="Ø"/>
            </a:pPr>
            <a:r>
              <a:rPr lang="en-US" b="1">
                <a:solidFill>
                  <a:srgbClr val="FF9933"/>
                </a:solidFill>
              </a:rPr>
              <a:t>Extension by subclassing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6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66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73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333875" cy="722313"/>
          </a:xfrm>
        </p:spPr>
        <p:txBody>
          <a:bodyPr/>
          <a:lstStyle/>
          <a:p>
            <a:r>
              <a:rPr lang="en-US" sz="4400" b="1">
                <a:solidFill>
                  <a:srgbClr val="FF9933"/>
                </a:solidFill>
              </a:rPr>
              <a:t>Sort Framework</a:t>
            </a:r>
          </a:p>
        </p:txBody>
      </p:sp>
      <p:sp>
        <p:nvSpPr>
          <p:cNvPr id="3993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7712075" cy="6019800"/>
          </a:xfrm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200" b="1"/>
              <a:t>void </a:t>
            </a:r>
            <a:r>
              <a:rPr lang="en-US" sz="3200" b="1">
                <a:solidFill>
                  <a:srgbClr val="00FF00"/>
                </a:solidFill>
              </a:rPr>
              <a:t>sort</a:t>
            </a:r>
            <a:r>
              <a:rPr lang="en-US" sz="3200" b="1"/>
              <a:t> (Object A[ ], int lo, int hi) {</a:t>
            </a:r>
            <a:br>
              <a:rPr lang="en-US" sz="3200" b="1"/>
            </a:br>
            <a:r>
              <a:rPr lang="en-US" sz="3200" b="1"/>
              <a:t>   if (lo &lt; hi) {</a:t>
            </a:r>
            <a:br>
              <a:rPr lang="en-US" sz="3200" b="1"/>
            </a:br>
            <a:r>
              <a:rPr lang="en-US" sz="3200" b="1"/>
              <a:t>       int s = </a:t>
            </a:r>
            <a:r>
              <a:rPr lang="en-US" sz="3200" b="1" i="1">
                <a:solidFill>
                  <a:srgbClr val="FFCC00"/>
                </a:solidFill>
              </a:rPr>
              <a:t>split</a:t>
            </a:r>
            <a:r>
              <a:rPr lang="en-US" sz="3200" b="1"/>
              <a:t> (A, lo, hi);</a:t>
            </a:r>
            <a:br>
              <a:rPr lang="en-US" sz="3200" b="1"/>
            </a:br>
            <a:r>
              <a:rPr lang="en-US" sz="3200" b="1"/>
              <a:t/>
            </a:r>
            <a:br>
              <a:rPr lang="en-US" sz="3200" b="1"/>
            </a:br>
            <a:r>
              <a:rPr lang="en-US" sz="3200" b="1"/>
              <a:t>       </a:t>
            </a:r>
            <a:r>
              <a:rPr lang="en-US" sz="3200" b="1">
                <a:solidFill>
                  <a:srgbClr val="00FF00"/>
                </a:solidFill>
              </a:rPr>
              <a:t>sort</a:t>
            </a:r>
            <a:r>
              <a:rPr lang="en-US" sz="3200" b="1"/>
              <a:t> (A, lo, s-1);</a:t>
            </a:r>
            <a:br>
              <a:rPr lang="en-US" sz="3200" b="1"/>
            </a:br>
            <a:r>
              <a:rPr lang="en-US" sz="3200" b="1"/>
              <a:t/>
            </a:r>
            <a:br>
              <a:rPr lang="en-US" sz="3200" b="1"/>
            </a:br>
            <a:r>
              <a:rPr lang="en-US" sz="3200" b="1"/>
              <a:t>       </a:t>
            </a:r>
            <a:r>
              <a:rPr lang="en-US" sz="3200" b="1">
                <a:solidFill>
                  <a:srgbClr val="00FF00"/>
                </a:solidFill>
              </a:rPr>
              <a:t>sort</a:t>
            </a:r>
            <a:r>
              <a:rPr lang="en-US" sz="3200" b="1"/>
              <a:t> (A, s, hi);</a:t>
            </a:r>
            <a:br>
              <a:rPr lang="en-US" sz="3200" b="1"/>
            </a:br>
            <a:r>
              <a:rPr lang="en-US" sz="3200" b="1"/>
              <a:t/>
            </a:r>
            <a:br>
              <a:rPr lang="en-US" sz="3200" b="1"/>
            </a:br>
            <a:r>
              <a:rPr lang="en-US" sz="3200" b="1"/>
              <a:t>       </a:t>
            </a:r>
            <a:r>
              <a:rPr lang="en-US" sz="3200" b="1" i="1">
                <a:solidFill>
                  <a:srgbClr val="FFCC00"/>
                </a:solidFill>
              </a:rPr>
              <a:t>join</a:t>
            </a:r>
            <a:r>
              <a:rPr lang="en-US" sz="3200" b="1"/>
              <a:t> (A, lo, s, hi);</a:t>
            </a:r>
            <a:br>
              <a:rPr lang="en-US" sz="3200" b="1"/>
            </a:br>
            <a:r>
              <a:rPr lang="en-US" sz="3200" b="1"/>
              <a:t/>
            </a:r>
            <a:br>
              <a:rPr lang="en-US" sz="3200" b="1"/>
            </a:br>
            <a:r>
              <a:rPr lang="en-US" sz="3200" b="1"/>
              <a:t>   } </a:t>
            </a:r>
            <a:br>
              <a:rPr lang="en-US" sz="3200" b="1"/>
            </a:br>
            <a:r>
              <a:rPr lang="en-US" sz="3200" b="1"/>
              <a:t>}</a:t>
            </a:r>
          </a:p>
        </p:txBody>
      </p:sp>
      <p:sp>
        <p:nvSpPr>
          <p:cNvPr id="39940" name="Text Box 1028"/>
          <p:cNvSpPr txBox="1">
            <a:spLocks noChangeArrowheads="1"/>
          </p:cNvSpPr>
          <p:nvPr/>
        </p:nvSpPr>
        <p:spPr bwMode="auto">
          <a:xfrm>
            <a:off x="457200" y="2160588"/>
            <a:ext cx="7686675" cy="4572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i="1">
                <a:solidFill>
                  <a:srgbClr val="00CCFF"/>
                </a:solidFill>
              </a:rPr>
              <a:t>// A[lo:s-1], A[s:hi] form a </a:t>
            </a:r>
            <a:r>
              <a:rPr lang="en-US" i="1" u="sng">
                <a:solidFill>
                  <a:srgbClr val="00CCFF"/>
                </a:solidFill>
              </a:rPr>
              <a:t>proper partition</a:t>
            </a:r>
            <a:r>
              <a:rPr lang="en-US" i="1">
                <a:solidFill>
                  <a:srgbClr val="00CCFF"/>
                </a:solidFill>
              </a:rPr>
              <a:t> of A[lo:hi].</a:t>
            </a:r>
          </a:p>
        </p:txBody>
      </p:sp>
      <p:sp>
        <p:nvSpPr>
          <p:cNvPr id="39941" name="Text Box 1029"/>
          <p:cNvSpPr txBox="1">
            <a:spLocks noChangeArrowheads="1"/>
          </p:cNvSpPr>
          <p:nvPr/>
        </p:nvSpPr>
        <p:spPr bwMode="auto">
          <a:xfrm>
            <a:off x="533400" y="3200400"/>
            <a:ext cx="3268663" cy="4889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2600" i="1">
                <a:solidFill>
                  <a:srgbClr val="00CCFF"/>
                </a:solidFill>
              </a:rPr>
              <a:t>// A[lo:s-1] is sorted.</a:t>
            </a:r>
          </a:p>
        </p:txBody>
      </p:sp>
      <p:sp>
        <p:nvSpPr>
          <p:cNvPr id="39942" name="Text Box 1030"/>
          <p:cNvSpPr txBox="1">
            <a:spLocks noChangeArrowheads="1"/>
          </p:cNvSpPr>
          <p:nvPr/>
        </p:nvSpPr>
        <p:spPr bwMode="auto">
          <a:xfrm>
            <a:off x="609600" y="4114800"/>
            <a:ext cx="3117850" cy="51911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2800" i="1">
                <a:solidFill>
                  <a:srgbClr val="00CCFF"/>
                </a:solidFill>
              </a:rPr>
              <a:t>// A[s:hi] is </a:t>
            </a:r>
            <a:r>
              <a:rPr lang="en-US" sz="2600" i="1">
                <a:solidFill>
                  <a:srgbClr val="00CCFF"/>
                </a:solidFill>
              </a:rPr>
              <a:t>sorted</a:t>
            </a:r>
            <a:r>
              <a:rPr lang="en-US" sz="2800" i="1">
                <a:solidFill>
                  <a:srgbClr val="00CCFF"/>
                </a:solidFill>
              </a:rPr>
              <a:t>.</a:t>
            </a:r>
          </a:p>
        </p:txBody>
      </p:sp>
      <p:sp>
        <p:nvSpPr>
          <p:cNvPr id="39943" name="Text Box 1031"/>
          <p:cNvSpPr txBox="1">
            <a:spLocks noChangeArrowheads="1"/>
          </p:cNvSpPr>
          <p:nvPr/>
        </p:nvSpPr>
        <p:spPr bwMode="auto">
          <a:xfrm>
            <a:off x="685800" y="5105400"/>
            <a:ext cx="3235325" cy="51911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2800" i="1">
                <a:solidFill>
                  <a:srgbClr val="00CCFF"/>
                </a:solidFill>
              </a:rPr>
              <a:t>// A[lo:hi] is </a:t>
            </a:r>
            <a:r>
              <a:rPr lang="en-US" sz="2600" i="1">
                <a:solidFill>
                  <a:srgbClr val="00CCFF"/>
                </a:solidFill>
              </a:rPr>
              <a:t>sorted</a:t>
            </a:r>
            <a:r>
              <a:rPr lang="en-US" sz="2800" i="1">
                <a:solidFill>
                  <a:srgbClr val="00CCFF"/>
                </a:solidFill>
              </a:rPr>
              <a:t>.</a:t>
            </a:r>
          </a:p>
        </p:txBody>
      </p:sp>
      <p:sp>
        <p:nvSpPr>
          <p:cNvPr id="39945" name="AutoShape 1033"/>
          <p:cNvSpPr>
            <a:spLocks noChangeArrowheads="1"/>
          </p:cNvSpPr>
          <p:nvPr/>
        </p:nvSpPr>
        <p:spPr bwMode="auto">
          <a:xfrm>
            <a:off x="5791200" y="1219200"/>
            <a:ext cx="2743200" cy="533400"/>
          </a:xfrm>
          <a:prstGeom prst="wedgeRoundRectCallout">
            <a:avLst>
              <a:gd name="adj1" fmla="val -151449"/>
              <a:gd name="adj2" fmla="val 3569"/>
              <a:gd name="adj3" fmla="val 16667"/>
            </a:avLst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45720" rIns="45720"/>
          <a:lstStyle/>
          <a:p>
            <a:r>
              <a:rPr lang="en-US">
                <a:solidFill>
                  <a:schemeClr val="tx2"/>
                </a:solidFill>
              </a:rPr>
              <a:t>Recursive case</a:t>
            </a:r>
          </a:p>
        </p:txBody>
      </p:sp>
      <p:grpSp>
        <p:nvGrpSpPr>
          <p:cNvPr id="39956" name="Group 1044"/>
          <p:cNvGrpSpPr>
            <a:grpSpLocks/>
          </p:cNvGrpSpPr>
          <p:nvPr/>
        </p:nvGrpSpPr>
        <p:grpSpPr bwMode="auto">
          <a:xfrm>
            <a:off x="3886200" y="3352800"/>
            <a:ext cx="2605088" cy="1179513"/>
            <a:chOff x="2448" y="2112"/>
            <a:chExt cx="1641" cy="743"/>
          </a:xfrm>
        </p:grpSpPr>
        <p:sp>
          <p:nvSpPr>
            <p:cNvPr id="39946" name="AutoShape 1034"/>
            <p:cNvSpPr>
              <a:spLocks/>
            </p:cNvSpPr>
            <p:nvPr/>
          </p:nvSpPr>
          <p:spPr bwMode="auto">
            <a:xfrm>
              <a:off x="2448" y="2160"/>
              <a:ext cx="480" cy="672"/>
            </a:xfrm>
            <a:prstGeom prst="rightBrace">
              <a:avLst>
                <a:gd name="adj1" fmla="val 11667"/>
                <a:gd name="adj2" fmla="val 50000"/>
              </a:avLst>
            </a:prstGeom>
            <a:noFill/>
            <a:ln w="508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47" name="AutoShape 1035"/>
            <p:cNvSpPr>
              <a:spLocks noChangeArrowheads="1"/>
            </p:cNvSpPr>
            <p:nvPr/>
          </p:nvSpPr>
          <p:spPr bwMode="auto">
            <a:xfrm>
              <a:off x="2928" y="2112"/>
              <a:ext cx="1161" cy="743"/>
            </a:xfrm>
            <a:prstGeom prst="irregularSeal1">
              <a:avLst/>
            </a:prstGeom>
            <a:solidFill>
              <a:schemeClr val="accent1"/>
            </a:solidFill>
            <a:ln w="508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lIns="45720" rIns="45720" anchor="ctr">
              <a:spAutoFit/>
            </a:bodyPr>
            <a:lstStyle/>
            <a:p>
              <a:r>
                <a:rPr lang="en-US">
                  <a:solidFill>
                    <a:schemeClr val="hlink"/>
                  </a:solidFill>
                </a:rPr>
                <a:t>“Free”</a:t>
              </a:r>
            </a:p>
          </p:txBody>
        </p:sp>
      </p:grpSp>
      <p:grpSp>
        <p:nvGrpSpPr>
          <p:cNvPr id="39955" name="Group 1043"/>
          <p:cNvGrpSpPr>
            <a:grpSpLocks/>
          </p:cNvGrpSpPr>
          <p:nvPr/>
        </p:nvGrpSpPr>
        <p:grpSpPr bwMode="auto">
          <a:xfrm>
            <a:off x="4724400" y="2590800"/>
            <a:ext cx="4144963" cy="2835275"/>
            <a:chOff x="2976" y="1632"/>
            <a:chExt cx="2611" cy="1786"/>
          </a:xfrm>
        </p:grpSpPr>
        <p:sp>
          <p:nvSpPr>
            <p:cNvPr id="39948" name="AutoShape 1036"/>
            <p:cNvSpPr>
              <a:spLocks noChangeArrowheads="1"/>
            </p:cNvSpPr>
            <p:nvPr/>
          </p:nvSpPr>
          <p:spPr bwMode="auto">
            <a:xfrm>
              <a:off x="4272" y="3072"/>
              <a:ext cx="1315" cy="34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508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lIns="45720" rIns="45720" anchor="ctr">
              <a:spAutoFit/>
            </a:bodyPr>
            <a:lstStyle/>
            <a:p>
              <a:r>
                <a:rPr lang="en-US">
                  <a:solidFill>
                    <a:schemeClr val="hlink"/>
                  </a:solidFill>
                </a:rPr>
                <a:t>Focus points</a:t>
              </a:r>
            </a:p>
          </p:txBody>
        </p:sp>
        <p:grpSp>
          <p:nvGrpSpPr>
            <p:cNvPr id="39954" name="Group 1042"/>
            <p:cNvGrpSpPr>
              <a:grpSpLocks/>
            </p:cNvGrpSpPr>
            <p:nvPr/>
          </p:nvGrpSpPr>
          <p:grpSpPr bwMode="auto">
            <a:xfrm>
              <a:off x="2976" y="1632"/>
              <a:ext cx="1536" cy="1776"/>
              <a:chOff x="2976" y="1632"/>
              <a:chExt cx="1536" cy="1776"/>
            </a:xfrm>
          </p:grpSpPr>
          <p:sp>
            <p:nvSpPr>
              <p:cNvPr id="39952" name="AutoShape 1040"/>
              <p:cNvSpPr>
                <a:spLocks noChangeArrowheads="1"/>
              </p:cNvSpPr>
              <p:nvPr/>
            </p:nvSpPr>
            <p:spPr bwMode="auto">
              <a:xfrm>
                <a:off x="4320" y="1632"/>
                <a:ext cx="192" cy="1296"/>
              </a:xfrm>
              <a:prstGeom prst="upArrow">
                <a:avLst>
                  <a:gd name="adj1" fmla="val 50000"/>
                  <a:gd name="adj2" fmla="val 168750"/>
                </a:avLst>
              </a:prstGeom>
              <a:solidFill>
                <a:schemeClr val="tx2"/>
              </a:solidFill>
              <a:ln w="50800">
                <a:solidFill>
                  <a:schemeClr val="tx2"/>
                </a:solidFill>
                <a:miter lim="800000"/>
                <a:headEnd/>
                <a:tailEnd/>
              </a:ln>
              <a:effectLst/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53" name="AutoShape 1041"/>
              <p:cNvSpPr>
                <a:spLocks noChangeArrowheads="1"/>
              </p:cNvSpPr>
              <p:nvPr/>
            </p:nvSpPr>
            <p:spPr bwMode="auto">
              <a:xfrm flipH="1">
                <a:off x="2976" y="3168"/>
                <a:ext cx="1200" cy="240"/>
              </a:xfrm>
              <a:prstGeom prst="rightArrow">
                <a:avLst>
                  <a:gd name="adj1" fmla="val 50000"/>
                  <a:gd name="adj2" fmla="val 125000"/>
                </a:avLst>
              </a:prstGeom>
              <a:solidFill>
                <a:schemeClr val="hlink"/>
              </a:solidFill>
              <a:ln w="50800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9958" name="Group 1046"/>
          <p:cNvGrpSpPr>
            <a:grpSpLocks/>
          </p:cNvGrpSpPr>
          <p:nvPr/>
        </p:nvGrpSpPr>
        <p:grpSpPr bwMode="auto">
          <a:xfrm>
            <a:off x="1066800" y="5562600"/>
            <a:ext cx="7543800" cy="1143000"/>
            <a:chOff x="672" y="3504"/>
            <a:chExt cx="4752" cy="720"/>
          </a:xfrm>
        </p:grpSpPr>
        <p:sp>
          <p:nvSpPr>
            <p:cNvPr id="39944" name="AutoShape 1032"/>
            <p:cNvSpPr>
              <a:spLocks noChangeArrowheads="1"/>
            </p:cNvSpPr>
            <p:nvPr/>
          </p:nvSpPr>
          <p:spPr bwMode="auto">
            <a:xfrm>
              <a:off x="3360" y="3888"/>
              <a:ext cx="2064" cy="336"/>
            </a:xfrm>
            <a:prstGeom prst="wedgeRoundRectCallout">
              <a:avLst>
                <a:gd name="adj1" fmla="val -93120"/>
                <a:gd name="adj2" fmla="val -77380"/>
                <a:gd name="adj3" fmla="val 16667"/>
              </a:avLst>
            </a:prstGeom>
            <a:solidFill>
              <a:schemeClr val="accent1"/>
            </a:solidFill>
            <a:ln w="508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lIns="45720" rIns="45720"/>
            <a:lstStyle/>
            <a:p>
              <a:r>
                <a:rPr lang="en-US">
                  <a:solidFill>
                    <a:schemeClr val="tx2"/>
                  </a:solidFill>
                </a:rPr>
                <a:t>Base case is trivial</a:t>
              </a:r>
            </a:p>
          </p:txBody>
        </p:sp>
        <p:sp>
          <p:nvSpPr>
            <p:cNvPr id="39957" name="Text Box 1045"/>
            <p:cNvSpPr txBox="1">
              <a:spLocks noChangeArrowheads="1"/>
            </p:cNvSpPr>
            <p:nvPr/>
          </p:nvSpPr>
          <p:spPr bwMode="auto">
            <a:xfrm>
              <a:off x="672" y="3504"/>
              <a:ext cx="366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i="1"/>
                <a:t>// else if (hi &lt;= lo) do nothing!</a:t>
              </a:r>
            </a:p>
          </p:txBody>
        </p: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99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4" dur="5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utoUpdateAnimBg="0"/>
      <p:bldP spid="39941" grpId="0" autoUpdateAnimBg="0"/>
      <p:bldP spid="39942" grpId="0" autoUpdateAnimBg="0"/>
      <p:bldP spid="39943" grpId="0" autoUpdateAnimBg="0"/>
      <p:bldP spid="39945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3962400" cy="569913"/>
          </a:xfrm>
        </p:spPr>
        <p:txBody>
          <a:bodyPr/>
          <a:lstStyle/>
          <a:p>
            <a:r>
              <a:rPr lang="en-US" sz="4400" b="1">
                <a:solidFill>
                  <a:schemeClr val="tx2"/>
                </a:solidFill>
              </a:rPr>
              <a:t>Insertion Sort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8200"/>
            <a:ext cx="8077200" cy="5867400"/>
          </a:xfrm>
        </p:spPr>
        <p:txBody>
          <a:bodyPr/>
          <a:lstStyle/>
          <a:p>
            <a:r>
              <a:rPr lang="en-US" sz="2400" b="1">
                <a:solidFill>
                  <a:srgbClr val="FFFF00"/>
                </a:solidFill>
              </a:rPr>
              <a:t>int split(Object[] A, int lo, int hi) {</a:t>
            </a:r>
          </a:p>
          <a:p>
            <a:pPr lvl="1">
              <a:buFontTx/>
              <a:buChar char="•"/>
            </a:pPr>
            <a:r>
              <a:rPr lang="en-US" b="1">
                <a:solidFill>
                  <a:srgbClr val="FFFF00"/>
                </a:solidFill>
              </a:rPr>
              <a:t>return hi;</a:t>
            </a:r>
            <a:br>
              <a:rPr lang="en-US" b="1">
                <a:solidFill>
                  <a:srgbClr val="FFFF00"/>
                </a:solidFill>
              </a:rPr>
            </a:br>
            <a:r>
              <a:rPr lang="en-US" b="1" i="1">
                <a:solidFill>
                  <a:srgbClr val="00FFFF"/>
                </a:solidFill>
              </a:rPr>
              <a:t>// A splits into A[lo:hi-1] and A[hi:hi]</a:t>
            </a:r>
            <a:br>
              <a:rPr lang="en-US" b="1" i="1">
                <a:solidFill>
                  <a:srgbClr val="00FFFF"/>
                </a:solidFill>
              </a:rPr>
            </a:br>
            <a:r>
              <a:rPr lang="en-US" b="1">
                <a:solidFill>
                  <a:srgbClr val="FFFF00"/>
                </a:solidFill>
              </a:rPr>
              <a:t>}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2400" b="1">
                <a:solidFill>
                  <a:srgbClr val="FFFF00"/>
                </a:solidFill>
              </a:rPr>
              <a:t>void join(Object[] A, int lo, int s, int hi) {</a:t>
            </a:r>
          </a:p>
          <a:p>
            <a:pPr lvl="1">
              <a:lnSpc>
                <a:spcPct val="85000"/>
              </a:lnSpc>
              <a:spcBef>
                <a:spcPct val="50000"/>
              </a:spcBef>
              <a:buFontTx/>
              <a:buNone/>
            </a:pPr>
            <a:r>
              <a:rPr lang="en-US" b="1" i="1">
                <a:solidFill>
                  <a:srgbClr val="00FFFF"/>
                </a:solidFill>
              </a:rPr>
              <a:t>// Pre: A[lo:hi-1] is sorted, s = hi.</a:t>
            </a:r>
          </a:p>
          <a:p>
            <a:pPr lvl="1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n-US" b="1">
                <a:solidFill>
                  <a:srgbClr val="FFFF00"/>
                </a:solidFill>
              </a:rPr>
              <a:t>Object key = A[hi];</a:t>
            </a:r>
            <a:br>
              <a:rPr lang="en-US" b="1">
                <a:solidFill>
                  <a:srgbClr val="FFFF00"/>
                </a:solidFill>
              </a:rPr>
            </a:br>
            <a:r>
              <a:rPr lang="en-US" b="1">
                <a:solidFill>
                  <a:srgbClr val="FFFF00"/>
                </a:solidFill>
              </a:rPr>
              <a:t>int j;</a:t>
            </a:r>
            <a:br>
              <a:rPr lang="en-US" b="1">
                <a:solidFill>
                  <a:srgbClr val="FFFF00"/>
                </a:solidFill>
              </a:rPr>
            </a:br>
            <a:r>
              <a:rPr lang="en-US" b="1">
                <a:solidFill>
                  <a:srgbClr val="FFFF00"/>
                </a:solidFill>
              </a:rPr>
              <a:t>for (j = hi; lo &lt; j &amp;&amp; </a:t>
            </a:r>
            <a:r>
              <a:rPr lang="en-US" b="1">
                <a:solidFill>
                  <a:srgbClr val="00FF00"/>
                </a:solidFill>
              </a:rPr>
              <a:t>aOrder.lt</a:t>
            </a:r>
            <a:r>
              <a:rPr lang="en-US" b="1">
                <a:solidFill>
                  <a:srgbClr val="FFFF00"/>
                </a:solidFill>
              </a:rPr>
              <a:t>(key, A[j-1]); j- -) </a:t>
            </a:r>
            <a:br>
              <a:rPr lang="en-US" b="1">
                <a:solidFill>
                  <a:srgbClr val="FFFF00"/>
                </a:solidFill>
              </a:rPr>
            </a:br>
            <a:r>
              <a:rPr lang="en-US" b="1">
                <a:solidFill>
                  <a:srgbClr val="FFFF00"/>
                </a:solidFill>
              </a:rPr>
              <a:t>     A[j] = A[j-1];</a:t>
            </a:r>
            <a:br>
              <a:rPr lang="en-US" b="1">
                <a:solidFill>
                  <a:srgbClr val="FFFF00"/>
                </a:solidFill>
              </a:rPr>
            </a:br>
            <a:r>
              <a:rPr lang="en-US" b="1">
                <a:solidFill>
                  <a:srgbClr val="FFFF00"/>
                </a:solidFill>
              </a:rPr>
              <a:t>A[j] = key;</a:t>
            </a:r>
            <a:br>
              <a:rPr lang="en-US" b="1">
                <a:solidFill>
                  <a:srgbClr val="FFFF00"/>
                </a:solidFill>
              </a:rPr>
            </a:br>
            <a:r>
              <a:rPr lang="en-US" b="1" i="1">
                <a:solidFill>
                  <a:srgbClr val="00FFFF"/>
                </a:solidFill>
              </a:rPr>
              <a:t>// Post: A[hi] is inserted in order into A[lo:hi-1]</a:t>
            </a:r>
            <a:br>
              <a:rPr lang="en-US" b="1" i="1">
                <a:solidFill>
                  <a:srgbClr val="00FFFF"/>
                </a:solidFill>
              </a:rPr>
            </a:br>
            <a:r>
              <a:rPr lang="en-US" b="1">
                <a:solidFill>
                  <a:srgbClr val="FFFF00"/>
                </a:solidFill>
              </a:rPr>
              <a:t>}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096000" y="152400"/>
            <a:ext cx="2895600" cy="3657600"/>
          </a:xfrm>
        </p:spPr>
        <p:txBody>
          <a:bodyPr/>
          <a:lstStyle/>
          <a:p>
            <a:r>
              <a:rPr lang="en-US" b="1"/>
              <a:t>Reduces to insertion of  a single object into a sorted array.</a:t>
            </a:r>
          </a:p>
          <a:p>
            <a:r>
              <a:rPr lang="en-US" b="1"/>
              <a:t>Simplifies proof of correctness.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bldLvl="2" autoUpdateAnimBg="0"/>
      <p:bldP spid="32772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3657600" cy="609600"/>
          </a:xfrm>
        </p:spPr>
        <p:txBody>
          <a:bodyPr/>
          <a:lstStyle/>
          <a:p>
            <a:r>
              <a:rPr lang="en-US" sz="4400" b="1">
                <a:solidFill>
                  <a:schemeClr val="tx2"/>
                </a:solidFill>
              </a:rPr>
              <a:t>Selection Sort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143000"/>
            <a:ext cx="6553200" cy="5486400"/>
          </a:xfrm>
          <a:ln/>
        </p:spPr>
        <p:txBody>
          <a:bodyPr/>
          <a:lstStyle/>
          <a:p>
            <a:r>
              <a:rPr lang="en-US" sz="2400" b="1">
                <a:solidFill>
                  <a:srgbClr val="FFFF00"/>
                </a:solidFill>
              </a:rPr>
              <a:t>int split(Object[] A, int lo, int hi)  {</a:t>
            </a:r>
          </a:p>
          <a:p>
            <a:pPr lvl="1">
              <a:buFontTx/>
              <a:buChar char="•"/>
            </a:pPr>
            <a:r>
              <a:rPr lang="en-US" b="1">
                <a:solidFill>
                  <a:srgbClr val="FFFF00"/>
                </a:solidFill>
              </a:rPr>
              <a:t>int s = lo;</a:t>
            </a:r>
            <a:br>
              <a:rPr lang="en-US" b="1">
                <a:solidFill>
                  <a:srgbClr val="FFFF00"/>
                </a:solidFill>
              </a:rPr>
            </a:br>
            <a:r>
              <a:rPr lang="en-US" b="1">
                <a:solidFill>
                  <a:srgbClr val="FFFF00"/>
                </a:solidFill>
              </a:rPr>
              <a:t>for (int i= lo+1; i &lt;= hi; I++)  {</a:t>
            </a:r>
            <a:br>
              <a:rPr lang="en-US" b="1">
                <a:solidFill>
                  <a:srgbClr val="FFFF00"/>
                </a:solidFill>
              </a:rPr>
            </a:br>
            <a:r>
              <a:rPr lang="en-US" b="1">
                <a:solidFill>
                  <a:srgbClr val="FFFF00"/>
                </a:solidFill>
              </a:rPr>
              <a:t>   if (</a:t>
            </a:r>
            <a:r>
              <a:rPr lang="en-US" b="1">
                <a:solidFill>
                  <a:srgbClr val="00FF00"/>
                </a:solidFill>
              </a:rPr>
              <a:t>aOrder.lt</a:t>
            </a:r>
            <a:r>
              <a:rPr lang="en-US" b="1">
                <a:solidFill>
                  <a:srgbClr val="FFFF00"/>
                </a:solidFill>
              </a:rPr>
              <a:t>(A[i], A[s]))   s = i;</a:t>
            </a:r>
            <a:br>
              <a:rPr lang="en-US" b="1">
                <a:solidFill>
                  <a:srgbClr val="FFFF00"/>
                </a:solidFill>
              </a:rPr>
            </a:br>
            <a:r>
              <a:rPr lang="en-US" b="1">
                <a:solidFill>
                  <a:srgbClr val="FFFF00"/>
                </a:solidFill>
              </a:rPr>
              <a:t>}</a:t>
            </a:r>
          </a:p>
          <a:p>
            <a:pPr lvl="1">
              <a:buFontTx/>
              <a:buNone/>
            </a:pPr>
            <a:r>
              <a:rPr lang="en-US" b="1" i="1">
                <a:solidFill>
                  <a:srgbClr val="00FFFF"/>
                </a:solidFill>
              </a:rPr>
              <a:t>// s = index of min value</a:t>
            </a:r>
          </a:p>
          <a:p>
            <a:pPr lvl="1">
              <a:buFontTx/>
              <a:buChar char="•"/>
            </a:pPr>
            <a:r>
              <a:rPr lang="en-US" b="1">
                <a:solidFill>
                  <a:srgbClr val="FFFF00"/>
                </a:solidFill>
              </a:rPr>
              <a:t>swap (A, lo, s);</a:t>
            </a:r>
          </a:p>
          <a:p>
            <a:pPr lvl="1">
              <a:buFontTx/>
              <a:buNone/>
            </a:pPr>
            <a:r>
              <a:rPr lang="en-US" b="1" i="1">
                <a:solidFill>
                  <a:srgbClr val="00FFFF"/>
                </a:solidFill>
              </a:rPr>
              <a:t>// A[lo] = min value in A[lo:hi]</a:t>
            </a:r>
          </a:p>
          <a:p>
            <a:pPr lvl="1">
              <a:buFontTx/>
              <a:buChar char="•"/>
            </a:pPr>
            <a:r>
              <a:rPr lang="en-US" b="1">
                <a:solidFill>
                  <a:srgbClr val="FFFF00"/>
                </a:solidFill>
              </a:rPr>
              <a:t>return lo + 1;</a:t>
            </a:r>
          </a:p>
          <a:p>
            <a:pPr lvl="1">
              <a:buFontTx/>
              <a:buNone/>
            </a:pPr>
            <a:r>
              <a:rPr lang="en-US" b="1" i="1">
                <a:solidFill>
                  <a:srgbClr val="00FFFF"/>
                </a:solidFill>
              </a:rPr>
              <a:t>// A splits into A[lo:lo] and A[lo+1:hi]</a:t>
            </a:r>
            <a:br>
              <a:rPr lang="en-US" b="1" i="1">
                <a:solidFill>
                  <a:srgbClr val="00FFFF"/>
                </a:solidFill>
              </a:rPr>
            </a:br>
            <a:r>
              <a:rPr lang="en-US" b="1">
                <a:solidFill>
                  <a:srgbClr val="FFFF00"/>
                </a:solidFill>
              </a:rPr>
              <a:t>}</a:t>
            </a:r>
          </a:p>
          <a:p>
            <a:pPr>
              <a:lnSpc>
                <a:spcPct val="85000"/>
              </a:lnSpc>
              <a:spcBef>
                <a:spcPct val="50000"/>
              </a:spcBef>
              <a:buFont typeface="Wingdings" pitchFamily="2" charset="2"/>
              <a:buNone/>
            </a:pPr>
            <a:endParaRPr lang="en-US" sz="1000"/>
          </a:p>
          <a:p>
            <a:r>
              <a:rPr lang="en-US" sz="2400" b="1">
                <a:solidFill>
                  <a:srgbClr val="FFFF00"/>
                </a:solidFill>
              </a:rPr>
              <a:t>void join(Object[] A, int lo, int s, int hi)  { }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638800" y="152400"/>
            <a:ext cx="3505200" cy="3429000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66FFCC"/>
              </a:buClr>
              <a:buFont typeface="Wingdings" pitchFamily="2" charset="2"/>
              <a:buChar char="Ø"/>
            </a:pPr>
            <a:r>
              <a:rPr lang="en-US" sz="3200" b="1"/>
              <a:t>Reduces to selecting a minimum value in the array.</a:t>
            </a:r>
            <a:endParaRPr lang="en-US" sz="3200"/>
          </a:p>
          <a:p>
            <a:pPr>
              <a:lnSpc>
                <a:spcPct val="90000"/>
              </a:lnSpc>
              <a:buClr>
                <a:srgbClr val="66FFCC"/>
              </a:buClr>
              <a:buFont typeface="Wingdings" pitchFamily="2" charset="2"/>
              <a:buChar char="Ø"/>
            </a:pPr>
            <a:r>
              <a:rPr lang="en-US" sz="3200" b="1"/>
              <a:t>Simplifies proof of correctness</a:t>
            </a:r>
          </a:p>
        </p:txBody>
      </p:sp>
      <p:sp>
        <p:nvSpPr>
          <p:cNvPr id="58373" name="AutoShape 5"/>
          <p:cNvSpPr>
            <a:spLocks noChangeArrowheads="1"/>
          </p:cNvSpPr>
          <p:nvPr/>
        </p:nvSpPr>
        <p:spPr bwMode="auto">
          <a:xfrm>
            <a:off x="6858000" y="5410200"/>
            <a:ext cx="1998663" cy="454025"/>
          </a:xfrm>
          <a:prstGeom prst="wedgeRoundRectCallout">
            <a:avLst>
              <a:gd name="adj1" fmla="val -69065"/>
              <a:gd name="adj2" fmla="val 113287"/>
              <a:gd name="adj3" fmla="val 16667"/>
            </a:avLst>
          </a:prstGeom>
          <a:solidFill>
            <a:schemeClr val="accent1">
              <a:alpha val="50000"/>
            </a:schemeClr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45720" tIns="46038" rIns="45720" bIns="46038">
            <a:spAutoFit/>
          </a:bodyPr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/>
              <a:t>Do Nothing!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 bldLvl="2" autoUpdateAnimBg="0"/>
      <p:bldP spid="58372" grpId="0" build="p" autoUpdateAnimBg="0"/>
      <p:bldP spid="58373" grpId="0" animBg="1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True"/>
  <p:tag name="HOTSPOTTYPE" val="DefinedInNavigator"/>
  <p:tag name="BRANCHTO" val="262"/>
</p:tagLst>
</file>

<file path=ppt/theme/theme1.xml><?xml version="1.0" encoding="utf-8"?>
<a:theme xmlns:a="http://schemas.openxmlformats.org/drawingml/2006/main" name="Recommending a Strategy (Online)">
  <a:themeElements>
    <a:clrScheme name="Recommending a Strategy (Online) 1">
      <a:dk1>
        <a:srgbClr val="000000"/>
      </a:dk1>
      <a:lt1>
        <a:srgbClr val="FFFFFF"/>
      </a:lt1>
      <a:dk2>
        <a:srgbClr val="996633"/>
      </a:dk2>
      <a:lt2>
        <a:srgbClr val="FF9900"/>
      </a:lt2>
      <a:accent1>
        <a:srgbClr val="D60093"/>
      </a:accent1>
      <a:accent2>
        <a:srgbClr val="FFFF66"/>
      </a:accent2>
      <a:accent3>
        <a:srgbClr val="CAB8AD"/>
      </a:accent3>
      <a:accent4>
        <a:srgbClr val="DADADA"/>
      </a:accent4>
      <a:accent5>
        <a:srgbClr val="E8AAC8"/>
      </a:accent5>
      <a:accent6>
        <a:srgbClr val="E7E75C"/>
      </a:accent6>
      <a:hlink>
        <a:srgbClr val="FF9933"/>
      </a:hlink>
      <a:folHlink>
        <a:srgbClr val="FFCCFF"/>
      </a:folHlink>
    </a:clrScheme>
    <a:fontScheme name="Recommending a Strategy (Online)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ecommending a Strategy (Online) 1">
        <a:dk1>
          <a:srgbClr val="000000"/>
        </a:dk1>
        <a:lt1>
          <a:srgbClr val="FFFFFF"/>
        </a:lt1>
        <a:dk2>
          <a:srgbClr val="996633"/>
        </a:dk2>
        <a:lt2>
          <a:srgbClr val="FF9900"/>
        </a:lt2>
        <a:accent1>
          <a:srgbClr val="D60093"/>
        </a:accent1>
        <a:accent2>
          <a:srgbClr val="FFFF66"/>
        </a:accent2>
        <a:accent3>
          <a:srgbClr val="CAB8AD"/>
        </a:accent3>
        <a:accent4>
          <a:srgbClr val="DADADA"/>
        </a:accent4>
        <a:accent5>
          <a:srgbClr val="E8AAC8"/>
        </a:accent5>
        <a:accent6>
          <a:srgbClr val="E7E75C"/>
        </a:accent6>
        <a:hlink>
          <a:srgbClr val="FF9933"/>
        </a:hlink>
        <a:folHlink>
          <a:srgbClr val="FF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(Online) 2">
        <a:dk1>
          <a:srgbClr val="FFFFCC"/>
        </a:dk1>
        <a:lt1>
          <a:srgbClr val="FFFFFF"/>
        </a:lt1>
        <a:dk2>
          <a:srgbClr val="FFFFCC"/>
        </a:dk2>
        <a:lt2>
          <a:srgbClr val="996600"/>
        </a:lt2>
        <a:accent1>
          <a:srgbClr val="FFCC00"/>
        </a:accent1>
        <a:accent2>
          <a:srgbClr val="6666FF"/>
        </a:accent2>
        <a:accent3>
          <a:srgbClr val="FFFFE2"/>
        </a:accent3>
        <a:accent4>
          <a:srgbClr val="DADADA"/>
        </a:accent4>
        <a:accent5>
          <a:srgbClr val="FFE2AA"/>
        </a:accent5>
        <a:accent6>
          <a:srgbClr val="5C5CE7"/>
        </a:accent6>
        <a:hlink>
          <a:srgbClr val="999933"/>
        </a:hlink>
        <a:folHlink>
          <a:srgbClr val="99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(Online)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mmending a Strategy (Online) 4">
        <a:dk1>
          <a:srgbClr val="000000"/>
        </a:dk1>
        <a:lt1>
          <a:srgbClr val="FFFFFF"/>
        </a:lt1>
        <a:dk2>
          <a:srgbClr val="990066"/>
        </a:dk2>
        <a:lt2>
          <a:srgbClr val="008080"/>
        </a:lt2>
        <a:accent1>
          <a:srgbClr val="D60093"/>
        </a:accent1>
        <a:accent2>
          <a:srgbClr val="FFFF66"/>
        </a:accent2>
        <a:accent3>
          <a:srgbClr val="CAAAB8"/>
        </a:accent3>
        <a:accent4>
          <a:srgbClr val="DADADA"/>
        </a:accent4>
        <a:accent5>
          <a:srgbClr val="E8AAC8"/>
        </a:accent5>
        <a:accent6>
          <a:srgbClr val="E7E75C"/>
        </a:accent6>
        <a:hlink>
          <a:srgbClr val="FF9933"/>
        </a:hlink>
        <a:folHlink>
          <a:srgbClr val="FF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Office\Templates\Presentations\Recommending a Strategy (Online).pot</Template>
  <TotalTime>10733</TotalTime>
  <Words>1395</Words>
  <Application>Microsoft Office PowerPoint</Application>
  <PresentationFormat>On-screen Show (4:3)</PresentationFormat>
  <Paragraphs>324</Paragraphs>
  <Slides>22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Recommending a Strategy (Online)</vt:lpstr>
      <vt:lpstr>Design Patterns for Sorting  something old in a new light</vt:lpstr>
      <vt:lpstr>What is Sorting Anyway?</vt:lpstr>
      <vt:lpstr>Merritt’s Thesis for Sorting </vt:lpstr>
      <vt:lpstr>Hypothetical  Sort</vt:lpstr>
      <vt:lpstr>Abstract Sorter Class</vt:lpstr>
      <vt:lpstr>Template Method Pattern</vt:lpstr>
      <vt:lpstr>Sort Framework</vt:lpstr>
      <vt:lpstr>Insertion Sort</vt:lpstr>
      <vt:lpstr>Selection Sort</vt:lpstr>
      <vt:lpstr>Time Complexity</vt:lpstr>
      <vt:lpstr>Insertion Sort Complexity</vt:lpstr>
      <vt:lpstr>Sorting as  a Framework</vt:lpstr>
      <vt:lpstr>Classifications</vt:lpstr>
      <vt:lpstr>Not Just Buzzwords…</vt:lpstr>
      <vt:lpstr>Extending Without Changing</vt:lpstr>
      <vt:lpstr>Decorator Design Pattern</vt:lpstr>
      <vt:lpstr>Sorters</vt:lpstr>
      <vt:lpstr>GraphicSorter  Decorator</vt:lpstr>
      <vt:lpstr>Comparison Strategies</vt:lpstr>
      <vt:lpstr>Sortable Integers</vt:lpstr>
      <vt:lpstr>Beyond sorting…</vt:lpstr>
      <vt:lpstr>Download the paper!  http://exciton.cs.rice.edu/research/SIGCSE01 </vt:lpstr>
    </vt:vector>
  </TitlesOfParts>
  <Company>Oberlin College/Rice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Patterns for Sorting</dc:title>
  <dc:creator>Stephen Wong and Zung Nguyen</dc:creator>
  <cp:lastModifiedBy>DrX</cp:lastModifiedBy>
  <cp:revision>180</cp:revision>
  <dcterms:created xsi:type="dcterms:W3CDTF">2001-01-08T06:00:31Z</dcterms:created>
  <dcterms:modified xsi:type="dcterms:W3CDTF">2010-04-13T20:43:08Z</dcterms:modified>
</cp:coreProperties>
</file>