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388" r:id="rId3"/>
    <p:sldId id="389" r:id="rId4"/>
    <p:sldId id="390" r:id="rId5"/>
    <p:sldId id="391" r:id="rId6"/>
    <p:sldId id="392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D9D902"/>
    <a:srgbClr val="003367"/>
    <a:srgbClr val="001C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46" autoAdjust="0"/>
    <p:restoredTop sz="94910" autoAdjust="0"/>
  </p:normalViewPr>
  <p:slideViewPr>
    <p:cSldViewPr>
      <p:cViewPr varScale="1">
        <p:scale>
          <a:sx n="142" d="100"/>
          <a:sy n="142" d="100"/>
        </p:scale>
        <p:origin x="-736" y="-10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85A5B-AAE0-7E4C-8D68-ACBF2BCB7F63}" type="datetimeFigureOut">
              <a:rPr lang="en-US" smtClean="0"/>
              <a:t>1/11/17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2DA29-D0B0-8245-9542-274967E70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3934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FD5D05-6117-3240-A22A-917FF6C18B85}" type="datetimeFigureOut">
              <a:rPr lang="en-US" smtClean="0"/>
              <a:t>1/11/17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315BD-BFE1-C548-9CBD-D4B3F1DD5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5382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0618A-3BDE-AF4A-87F7-FCD4BCAAC6C3}" type="datetime1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37C0-9BD9-40EB-BADE-4FE671F46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541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2FAC-0FB1-5842-BD50-27F1A0A6E02E}" type="datetime1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37C0-9BD9-40EB-BADE-4FE671F46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097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D6FEE-50E0-BC41-B2DA-F72A5BA8C89B}" type="datetime1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37C0-9BD9-40EB-BADE-4FE671F46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91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57331-A6FD-3C44-AAE8-4E51C8B7A873}" type="datetime1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37C0-9BD9-40EB-BADE-4FE671F46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983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62C-A724-DB4A-B2E4-21C992DE2F04}" type="datetime1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37C0-9BD9-40EB-BADE-4FE671F46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272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8729-0104-8442-AD64-16AC169DEE12}" type="datetime1">
              <a:rPr lang="en-US" smtClean="0"/>
              <a:t>1/11/17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37C0-9BD9-40EB-BADE-4FE671F46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5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C1A04-C412-8943-8786-34A4FFF83D98}" type="datetime1">
              <a:rPr lang="en-US" smtClean="0"/>
              <a:t>1/11/17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37C0-9BD9-40EB-BADE-4FE671F46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13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F6F0A-71E6-5346-9C7C-FC7530543AEB}" type="datetime1">
              <a:rPr lang="en-US" smtClean="0"/>
              <a:t>1/11/17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37C0-9BD9-40EB-BADE-4FE671F46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201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3274-E1F7-5244-8DB4-535A0221BE78}" type="datetime1">
              <a:rPr lang="en-US" smtClean="0"/>
              <a:t>1/11/17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37C0-9BD9-40EB-BADE-4FE671F46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716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6427-F5FB-224E-AB43-7959FE44507A}" type="datetime1">
              <a:rPr lang="en-US" smtClean="0"/>
              <a:t>1/11/17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37C0-9BD9-40EB-BADE-4FE671F46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612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2C886-E513-074B-A606-DEDF44B1B34E}" type="datetime1">
              <a:rPr lang="en-US" smtClean="0"/>
              <a:t>1/11/17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37C0-9BD9-40EB-BADE-4FE671F46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030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0B959-9FAB-9946-A52C-787C74977EA0}" type="datetime1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537C0-9BD9-40EB-BADE-4FE671F46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186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ananke.cs.rice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504950"/>
            <a:ext cx="9144000" cy="1143000"/>
          </a:xfrm>
          <a:prstGeom prst="rect">
            <a:avLst/>
          </a:prstGeom>
          <a:solidFill>
            <a:srgbClr val="003367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COMP 322, Lab 1</a:t>
            </a:r>
            <a:endParaRPr lang="en-US" sz="20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486150"/>
            <a:ext cx="6858000" cy="8382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Logistics and Abstract Metrics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4" name="Text Placeholder 12"/>
          <p:cNvSpPr txBox="1">
            <a:spLocks/>
          </p:cNvSpPr>
          <p:nvPr/>
        </p:nvSpPr>
        <p:spPr>
          <a:xfrm>
            <a:off x="228601" y="1413927"/>
            <a:ext cx="8758815" cy="438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3200" dirty="0">
              <a:latin typeface="Trebuchet MS" panose="020B0603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37C0-9BD9-40EB-BADE-4FE671F46F7E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987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742950"/>
          </a:xfrm>
          <a:prstGeom prst="rect">
            <a:avLst/>
          </a:prstGeom>
          <a:solidFill>
            <a:srgbClr val="003367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81974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Four Stages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>
            <a:spLocks noChangeAspect="1"/>
          </p:cNvSpPr>
          <p:nvPr/>
        </p:nvSpPr>
        <p:spPr>
          <a:xfrm>
            <a:off x="381000" y="1005840"/>
            <a:ext cx="8382000" cy="3657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400" b="1" dirty="0" smtClean="0"/>
              <a:t>SVN Setup</a:t>
            </a:r>
          </a:p>
          <a:p>
            <a:endParaRPr lang="en-US" sz="2400" b="1" dirty="0"/>
          </a:p>
          <a:p>
            <a:r>
              <a:rPr lang="en-US" sz="2400" b="1" dirty="0" smtClean="0"/>
              <a:t>Verifying environment configuration</a:t>
            </a:r>
          </a:p>
          <a:p>
            <a:endParaRPr lang="en-US" sz="2400" b="1" dirty="0"/>
          </a:p>
          <a:p>
            <a:r>
              <a:rPr lang="en-US" sz="2400" b="1" dirty="0" smtClean="0"/>
              <a:t>Implementing a </a:t>
            </a:r>
            <a:r>
              <a:rPr lang="en-US" sz="2400" b="1" dirty="0" smtClean="0"/>
              <a:t>parallel program and measuring WORK, CPL</a:t>
            </a:r>
            <a:endParaRPr lang="en-US" sz="2400" b="1" dirty="0" smtClean="0"/>
          </a:p>
          <a:p>
            <a:endParaRPr lang="en-US" sz="2400" b="1" dirty="0"/>
          </a:p>
          <a:p>
            <a:r>
              <a:rPr lang="en-US" sz="2400" b="1" dirty="0" smtClean="0"/>
              <a:t>Testing </a:t>
            </a:r>
            <a:r>
              <a:rPr lang="en-US" sz="2400" b="1" dirty="0" err="1" smtClean="0"/>
              <a:t>autograder</a:t>
            </a:r>
            <a:r>
              <a:rPr lang="en-US" sz="2400" b="1" dirty="0" smtClean="0"/>
              <a:t> submissions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37C0-9BD9-40EB-BADE-4FE671F46F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786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742950"/>
          </a:xfrm>
          <a:prstGeom prst="rect">
            <a:avLst/>
          </a:prstGeom>
          <a:solidFill>
            <a:srgbClr val="003367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81974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SVN Setup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>
            <a:spLocks noChangeAspect="1"/>
          </p:cNvSpPr>
          <p:nvPr/>
        </p:nvSpPr>
        <p:spPr>
          <a:xfrm>
            <a:off x="381000" y="1005840"/>
            <a:ext cx="8382000" cy="3657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400" dirty="0" smtClean="0"/>
              <a:t>Use SVN to distribute and submit lab work.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37C0-9BD9-40EB-BADE-4FE671F46F7E}" type="slidenum">
              <a:rPr lang="en-US" smtClean="0"/>
              <a:t>2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905000" y="1733550"/>
            <a:ext cx="5715000" cy="762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https://</a:t>
            </a:r>
            <a:r>
              <a:rPr lang="en-US" dirty="0" err="1"/>
              <a:t>svn.rice.edu</a:t>
            </a:r>
            <a:r>
              <a:rPr lang="en-US" dirty="0"/>
              <a:t>/r/comp322/</a:t>
            </a:r>
            <a:r>
              <a:rPr lang="en-US" dirty="0" err="1"/>
              <a:t>turnin</a:t>
            </a:r>
            <a:r>
              <a:rPr lang="en-US" dirty="0"/>
              <a:t>/</a:t>
            </a:r>
            <a:r>
              <a:rPr lang="en-US" dirty="0" smtClean="0"/>
              <a:t>S17/</a:t>
            </a:r>
            <a:r>
              <a:rPr lang="en-US" dirty="0" smtClean="0"/>
              <a:t>&lt;</a:t>
            </a:r>
            <a:r>
              <a:rPr lang="en-US" dirty="0" err="1" smtClean="0"/>
              <a:t>netid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905000" y="3333750"/>
            <a:ext cx="5715000" cy="762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Laptop</a:t>
            </a:r>
            <a:endParaRPr lang="en-US" dirty="0"/>
          </a:p>
        </p:txBody>
      </p:sp>
      <p:cxnSp>
        <p:nvCxnSpPr>
          <p:cNvPr id="4" name="Straight Arrow Connector 3"/>
          <p:cNvCxnSpPr>
            <a:stCxn id="2" idx="2"/>
            <a:endCxn id="9" idx="0"/>
          </p:cNvCxnSpPr>
          <p:nvPr/>
        </p:nvCxnSpPr>
        <p:spPr>
          <a:xfrm>
            <a:off x="4762500" y="2495550"/>
            <a:ext cx="0" cy="83820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820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742950"/>
          </a:xfrm>
          <a:prstGeom prst="rect">
            <a:avLst/>
          </a:prstGeom>
          <a:solidFill>
            <a:srgbClr val="003367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81974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chemeClr val="bg1"/>
                </a:solidFill>
              </a:rPr>
              <a:t>HelloWorldError.java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>
            <a:spLocks noChangeAspect="1"/>
          </p:cNvSpPr>
          <p:nvPr/>
        </p:nvSpPr>
        <p:spPr>
          <a:xfrm>
            <a:off x="381000" y="1005840"/>
            <a:ext cx="8382000" cy="3657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400" dirty="0" err="1" smtClean="0"/>
              <a:t>HJlib</a:t>
            </a:r>
            <a:r>
              <a:rPr lang="en-US" sz="2400" dirty="0" smtClean="0"/>
              <a:t> is a parallel programming library for Java 8+.</a:t>
            </a:r>
          </a:p>
          <a:p>
            <a:endParaRPr lang="en-US" sz="2400" dirty="0"/>
          </a:p>
          <a:p>
            <a:r>
              <a:rPr lang="en-US" sz="2400" dirty="0" smtClean="0"/>
              <a:t>Today, we get your first </a:t>
            </a:r>
            <a:r>
              <a:rPr lang="en-US" sz="2400" dirty="0" err="1" smtClean="0"/>
              <a:t>HJlib</a:t>
            </a:r>
            <a:r>
              <a:rPr lang="en-US" sz="2400" dirty="0" smtClean="0"/>
              <a:t> program building on your laptop.</a:t>
            </a:r>
          </a:p>
          <a:p>
            <a:endParaRPr lang="en-US" sz="2400" dirty="0"/>
          </a:p>
          <a:p>
            <a:r>
              <a:rPr lang="en-US" sz="2400" dirty="0" smtClean="0"/>
              <a:t>Learn about three library APIs: </a:t>
            </a:r>
            <a:r>
              <a:rPr lang="en-US" sz="2000" dirty="0" err="1" smtClean="0">
                <a:latin typeface="Consolas"/>
                <a:cs typeface="Consolas"/>
              </a:rPr>
              <a:t>launchHabaneroApp</a:t>
            </a:r>
            <a:r>
              <a:rPr lang="en-US" sz="2400" dirty="0" smtClean="0"/>
              <a:t>, </a:t>
            </a:r>
            <a:r>
              <a:rPr lang="en-US" sz="2000" dirty="0" err="1" smtClean="0">
                <a:latin typeface="Consolas"/>
                <a:cs typeface="Consolas"/>
              </a:rPr>
              <a:t>async</a:t>
            </a:r>
            <a:r>
              <a:rPr lang="en-US" sz="2400" dirty="0" smtClean="0"/>
              <a:t>, </a:t>
            </a:r>
            <a:r>
              <a:rPr lang="en-US" sz="2000" dirty="0" smtClean="0">
                <a:latin typeface="Consolas"/>
                <a:cs typeface="Consolas"/>
              </a:rPr>
              <a:t>finish</a:t>
            </a:r>
            <a:endParaRPr lang="en-US" sz="2400" dirty="0" smtClean="0">
              <a:latin typeface="Consolas"/>
              <a:cs typeface="Consolas"/>
            </a:endParaRPr>
          </a:p>
          <a:p>
            <a:endParaRPr lang="en-US" sz="2400" dirty="0"/>
          </a:p>
          <a:p>
            <a:r>
              <a:rPr lang="en-US" sz="2400" dirty="0" smtClean="0"/>
              <a:t>Fix </a:t>
            </a:r>
            <a:r>
              <a:rPr lang="en-US" sz="2400" dirty="0" err="1" smtClean="0"/>
              <a:t>checkstyle</a:t>
            </a:r>
            <a:r>
              <a:rPr lang="en-US" sz="2400" dirty="0" smtClean="0"/>
              <a:t> errors in the Lab 1 Maven project.</a:t>
            </a:r>
          </a:p>
          <a:p>
            <a:endParaRPr lang="en-US" sz="2400" dirty="0"/>
          </a:p>
          <a:p>
            <a:r>
              <a:rPr lang="en-US" sz="2400" dirty="0" smtClean="0"/>
              <a:t>Fix compilation errors in the Lab 1 </a:t>
            </a:r>
            <a:r>
              <a:rPr lang="en-US" sz="2400" dirty="0"/>
              <a:t>M</a:t>
            </a:r>
            <a:r>
              <a:rPr lang="en-US" sz="2400" dirty="0" smtClean="0"/>
              <a:t>aven project.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37C0-9BD9-40EB-BADE-4FE671F46F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247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742950"/>
          </a:xfrm>
          <a:prstGeom prst="rect">
            <a:avLst/>
          </a:prstGeom>
          <a:solidFill>
            <a:srgbClr val="003367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81974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chemeClr val="bg1"/>
                </a:solidFill>
              </a:rPr>
              <a:t>ReciprocalArraySum.java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>
            <a:spLocks noChangeAspect="1"/>
          </p:cNvSpPr>
          <p:nvPr/>
        </p:nvSpPr>
        <p:spPr>
          <a:xfrm>
            <a:off x="381000" y="1005840"/>
            <a:ext cx="8382000" cy="3657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400" dirty="0" smtClean="0"/>
              <a:t>Sequential vector sum example is provided.</a:t>
            </a:r>
          </a:p>
          <a:p>
            <a:endParaRPr lang="en-US" sz="2400" dirty="0"/>
          </a:p>
          <a:p>
            <a:r>
              <a:rPr lang="en-US" sz="2400" dirty="0" smtClean="0"/>
              <a:t>You will extend it to run in parallel using </a:t>
            </a:r>
            <a:r>
              <a:rPr lang="en-US" sz="2000" dirty="0" smtClean="0">
                <a:latin typeface="Consolas"/>
                <a:cs typeface="Consolas"/>
              </a:rPr>
              <a:t>finish</a:t>
            </a:r>
            <a:r>
              <a:rPr lang="en-US" sz="2400" dirty="0" smtClean="0"/>
              <a:t> and </a:t>
            </a:r>
            <a:r>
              <a:rPr lang="en-US" sz="2000" dirty="0" err="1" smtClean="0">
                <a:latin typeface="Consolas"/>
                <a:cs typeface="Consolas"/>
              </a:rPr>
              <a:t>async</a:t>
            </a:r>
            <a:r>
              <a:rPr lang="en-US" sz="2400" dirty="0" smtClean="0"/>
              <a:t>, and measure the performance improvement on your laptop.</a:t>
            </a:r>
          </a:p>
          <a:p>
            <a:endParaRPr lang="en-US" sz="2400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37C0-9BD9-40EB-BADE-4FE671F46F7E}" type="slidenum">
              <a:rPr lang="en-US" smtClean="0"/>
              <a:t>4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29000" y="2724150"/>
            <a:ext cx="457200" cy="457200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886200" y="2724150"/>
            <a:ext cx="457200" cy="457200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343400" y="2724150"/>
            <a:ext cx="457200" cy="457200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800600" y="2724150"/>
            <a:ext cx="457200" cy="457200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257800" y="2724150"/>
            <a:ext cx="457200" cy="457200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429000" y="3486150"/>
            <a:ext cx="457200" cy="457200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3886200" y="3486150"/>
            <a:ext cx="457200" cy="457200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343400" y="3486150"/>
            <a:ext cx="457200" cy="457200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800600" y="3486150"/>
            <a:ext cx="457200" cy="457200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257800" y="3486150"/>
            <a:ext cx="457200" cy="457200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429000" y="4248150"/>
            <a:ext cx="4572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3886200" y="4248150"/>
            <a:ext cx="4572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343400" y="4248150"/>
            <a:ext cx="4572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4800600" y="4248150"/>
            <a:ext cx="4572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257800" y="4248150"/>
            <a:ext cx="4572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86200" y="310515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+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429000" y="310515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+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343400" y="310515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+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800600" y="310515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+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257800" y="310515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+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5257800" y="3867149"/>
            <a:ext cx="457200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b="1" dirty="0"/>
              <a:t>=</a:t>
            </a:r>
          </a:p>
        </p:txBody>
      </p:sp>
      <p:sp>
        <p:nvSpPr>
          <p:cNvPr id="30" name="TextBox 29"/>
          <p:cNvSpPr txBox="1"/>
          <p:nvPr/>
        </p:nvSpPr>
        <p:spPr>
          <a:xfrm rot="16200000">
            <a:off x="4800600" y="3867149"/>
            <a:ext cx="457200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b="1" dirty="0"/>
              <a:t>=</a:t>
            </a:r>
          </a:p>
        </p:txBody>
      </p:sp>
      <p:sp>
        <p:nvSpPr>
          <p:cNvPr id="31" name="TextBox 30"/>
          <p:cNvSpPr txBox="1"/>
          <p:nvPr/>
        </p:nvSpPr>
        <p:spPr>
          <a:xfrm rot="16200000">
            <a:off x="4343400" y="3867149"/>
            <a:ext cx="457200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b="1" dirty="0"/>
              <a:t>=</a:t>
            </a:r>
          </a:p>
        </p:txBody>
      </p:sp>
      <p:sp>
        <p:nvSpPr>
          <p:cNvPr id="32" name="TextBox 31"/>
          <p:cNvSpPr txBox="1"/>
          <p:nvPr/>
        </p:nvSpPr>
        <p:spPr>
          <a:xfrm rot="16200000">
            <a:off x="3886200" y="3867149"/>
            <a:ext cx="457200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b="1" dirty="0"/>
              <a:t>=</a:t>
            </a:r>
          </a:p>
        </p:txBody>
      </p:sp>
      <p:sp>
        <p:nvSpPr>
          <p:cNvPr id="33" name="TextBox 32"/>
          <p:cNvSpPr txBox="1"/>
          <p:nvPr/>
        </p:nvSpPr>
        <p:spPr>
          <a:xfrm rot="16200000">
            <a:off x="3429000" y="3867149"/>
            <a:ext cx="457200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b="1" dirty="0"/>
              <a:t>=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5943600" y="2724150"/>
            <a:ext cx="0" cy="198120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194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742950"/>
          </a:xfrm>
          <a:prstGeom prst="rect">
            <a:avLst/>
          </a:prstGeom>
          <a:solidFill>
            <a:srgbClr val="003367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81974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Testing </a:t>
            </a:r>
            <a:r>
              <a:rPr lang="en-US" sz="3600" b="1" dirty="0" err="1" smtClean="0">
                <a:solidFill>
                  <a:schemeClr val="bg1"/>
                </a:solidFill>
              </a:rPr>
              <a:t>autograder</a:t>
            </a:r>
            <a:r>
              <a:rPr lang="en-US" sz="3600" b="1" dirty="0" smtClean="0">
                <a:solidFill>
                  <a:schemeClr val="bg1"/>
                </a:solidFill>
              </a:rPr>
              <a:t> submissions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>
            <a:spLocks noChangeAspect="1"/>
          </p:cNvSpPr>
          <p:nvPr/>
        </p:nvSpPr>
        <p:spPr>
          <a:xfrm>
            <a:off x="381000" y="1005840"/>
            <a:ext cx="8382000" cy="3657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2400" dirty="0" smtClean="0"/>
              <a:t>You should have received an e-mail with account information on the Habanero </a:t>
            </a:r>
            <a:r>
              <a:rPr lang="en-US" sz="2400" dirty="0" err="1" smtClean="0"/>
              <a:t>AutoGrader</a:t>
            </a:r>
            <a:r>
              <a:rPr lang="en-US" sz="2400" dirty="0"/>
              <a:t>.</a:t>
            </a:r>
            <a:endParaRPr lang="en-US" sz="2400" dirty="0" smtClean="0"/>
          </a:p>
          <a:p>
            <a:pPr algn="ctr"/>
            <a:endParaRPr lang="en-US" sz="2400" b="1" dirty="0"/>
          </a:p>
          <a:p>
            <a:pPr algn="ctr"/>
            <a:endParaRPr lang="en-US" sz="2400" b="1" dirty="0" smtClean="0"/>
          </a:p>
          <a:p>
            <a:pPr algn="ctr"/>
            <a:r>
              <a:rPr lang="en-US" sz="2400" b="1" dirty="0" smtClean="0">
                <a:hlinkClick r:id="rId2"/>
              </a:rPr>
              <a:t>http://</a:t>
            </a:r>
            <a:r>
              <a:rPr lang="en-US" sz="2400" b="1" smtClean="0">
                <a:hlinkClick r:id="rId2"/>
              </a:rPr>
              <a:t>ananke.cs.rice.edu</a:t>
            </a:r>
            <a:endParaRPr lang="en-US" sz="2400" b="1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37C0-9BD9-40EB-BADE-4FE671F46F7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59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11261</TotalTime>
  <Words>183</Words>
  <Application>Microsoft Macintosh PowerPoint</Application>
  <PresentationFormat>On-screen Show (16:9)</PresentationFormat>
  <Paragraphs>49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NVIDIA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Windows User</dc:creator>
  <cp:lastModifiedBy>Max Grossman</cp:lastModifiedBy>
  <cp:revision>807</cp:revision>
  <cp:lastPrinted>2015-09-07T20:03:26Z</cp:lastPrinted>
  <dcterms:created xsi:type="dcterms:W3CDTF">2015-01-17T00:34:39Z</dcterms:created>
  <dcterms:modified xsi:type="dcterms:W3CDTF">2017-01-11T22:34:52Z</dcterms:modified>
</cp:coreProperties>
</file>